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62" r:id="rId3"/>
    <p:sldId id="263" r:id="rId4"/>
    <p:sldId id="340" r:id="rId5"/>
    <p:sldId id="592" r:id="rId6"/>
    <p:sldId id="261" r:id="rId7"/>
    <p:sldId id="593" r:id="rId8"/>
    <p:sldId id="587" r:id="rId9"/>
    <p:sldId id="594" r:id="rId10"/>
    <p:sldId id="595" r:id="rId11"/>
    <p:sldId id="596" r:id="rId12"/>
    <p:sldId id="264" r:id="rId13"/>
    <p:sldId id="597" r:id="rId14"/>
    <p:sldId id="598" r:id="rId15"/>
    <p:sldId id="599" r:id="rId16"/>
    <p:sldId id="257" r:id="rId17"/>
    <p:sldId id="258" r:id="rId18"/>
    <p:sldId id="259" r:id="rId19"/>
    <p:sldId id="600" r:id="rId20"/>
    <p:sldId id="601" r:id="rId21"/>
    <p:sldId id="585" r:id="rId22"/>
    <p:sldId id="400" r:id="rId23"/>
    <p:sldId id="402" r:id="rId24"/>
    <p:sldId id="404" r:id="rId25"/>
    <p:sldId id="406" r:id="rId26"/>
    <p:sldId id="426" r:id="rId27"/>
    <p:sldId id="409" r:id="rId28"/>
    <p:sldId id="411" r:id="rId29"/>
    <p:sldId id="414" r:id="rId30"/>
    <p:sldId id="423" r:id="rId31"/>
    <p:sldId id="602" r:id="rId32"/>
    <p:sldId id="603" r:id="rId33"/>
    <p:sldId id="604" r:id="rId34"/>
    <p:sldId id="605" r:id="rId35"/>
    <p:sldId id="606" r:id="rId36"/>
    <p:sldId id="607" r:id="rId37"/>
    <p:sldId id="608" r:id="rId38"/>
    <p:sldId id="609" r:id="rId39"/>
    <p:sldId id="610" r:id="rId40"/>
    <p:sldId id="612" r:id="rId41"/>
    <p:sldId id="613" r:id="rId42"/>
    <p:sldId id="614" r:id="rId43"/>
    <p:sldId id="615" r:id="rId44"/>
    <p:sldId id="616" r:id="rId45"/>
    <p:sldId id="617" r:id="rId46"/>
    <p:sldId id="618" r:id="rId47"/>
    <p:sldId id="619" r:id="rId48"/>
    <p:sldId id="620" r:id="rId49"/>
    <p:sldId id="621" r:id="rId50"/>
    <p:sldId id="622" r:id="rId51"/>
    <p:sldId id="623" r:id="rId52"/>
    <p:sldId id="624" r:id="rId53"/>
    <p:sldId id="625" r:id="rId54"/>
    <p:sldId id="638" r:id="rId55"/>
    <p:sldId id="577" r:id="rId56"/>
    <p:sldId id="578" r:id="rId57"/>
    <p:sldId id="579" r:id="rId58"/>
    <p:sldId id="581" r:id="rId59"/>
    <p:sldId id="582" r:id="rId60"/>
    <p:sldId id="545" r:id="rId61"/>
    <p:sldId id="260" r:id="rId6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6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4C87B-987B-451D-B8FD-4A7AB63F4B5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44073EA-002F-4A39-B9F4-3BB172A6D3AB}">
      <dgm:prSet/>
      <dgm:spPr/>
      <dgm:t>
        <a:bodyPr/>
        <a:lstStyle/>
        <a:p>
          <a:r>
            <a:rPr lang="es-PE" b="1" dirty="0"/>
            <a:t>3. GESTIÓN DE COSTOS Y EFICIENCIA EN PERFORACIÓN Y VOLADURA</a:t>
          </a:r>
          <a:endParaRPr lang="en-US" dirty="0"/>
        </a:p>
      </dgm:t>
    </dgm:pt>
    <dgm:pt modelId="{C432BC53-3550-4E46-A101-3E08FC8FE2DC}" type="parTrans" cxnId="{2FC980E6-91C5-4779-A4FA-09A25A38BF70}">
      <dgm:prSet/>
      <dgm:spPr/>
      <dgm:t>
        <a:bodyPr/>
        <a:lstStyle/>
        <a:p>
          <a:endParaRPr lang="en-US"/>
        </a:p>
      </dgm:t>
    </dgm:pt>
    <dgm:pt modelId="{2D500006-CCE9-436F-BB3B-AAB9F3EA8417}" type="sibTrans" cxnId="{2FC980E6-91C5-4779-A4FA-09A25A38BF70}">
      <dgm:prSet/>
      <dgm:spPr/>
      <dgm:t>
        <a:bodyPr/>
        <a:lstStyle/>
        <a:p>
          <a:endParaRPr lang="en-US"/>
        </a:p>
      </dgm:t>
    </dgm:pt>
    <dgm:pt modelId="{C44CC45C-31EB-4972-A150-9572E5255D76}">
      <dgm:prSet/>
      <dgm:spPr/>
      <dgm:t>
        <a:bodyPr/>
        <a:lstStyle/>
        <a:p>
          <a:r>
            <a:rPr lang="es-PE"/>
            <a:t>Introducción</a:t>
          </a:r>
          <a:endParaRPr lang="en-US"/>
        </a:p>
      </dgm:t>
    </dgm:pt>
    <dgm:pt modelId="{59139467-32FD-41FC-AD78-B42431C98116}" type="parTrans" cxnId="{6B625756-CD7F-4B4A-A6A1-01197FEAF373}">
      <dgm:prSet/>
      <dgm:spPr/>
      <dgm:t>
        <a:bodyPr/>
        <a:lstStyle/>
        <a:p>
          <a:endParaRPr lang="en-US"/>
        </a:p>
      </dgm:t>
    </dgm:pt>
    <dgm:pt modelId="{0001CA33-22E9-43DC-A32D-7DA3B2567EF6}" type="sibTrans" cxnId="{6B625756-CD7F-4B4A-A6A1-01197FEAF373}">
      <dgm:prSet/>
      <dgm:spPr/>
      <dgm:t>
        <a:bodyPr/>
        <a:lstStyle/>
        <a:p>
          <a:endParaRPr lang="en-US"/>
        </a:p>
      </dgm:t>
    </dgm:pt>
    <dgm:pt modelId="{CFFBCACA-EE04-48F4-9935-3529F101D55B}">
      <dgm:prSet/>
      <dgm:spPr/>
      <dgm:t>
        <a:bodyPr/>
        <a:lstStyle/>
        <a:p>
          <a:r>
            <a:rPr lang="es-PE"/>
            <a:t>Gestión de costos de perforación</a:t>
          </a:r>
          <a:endParaRPr lang="en-US"/>
        </a:p>
      </dgm:t>
    </dgm:pt>
    <dgm:pt modelId="{9248EA1B-30E9-46AC-8AA4-7C52B55A8809}" type="parTrans" cxnId="{7D1B9011-20B9-40F3-85E4-C1840FBB6A19}">
      <dgm:prSet/>
      <dgm:spPr/>
      <dgm:t>
        <a:bodyPr/>
        <a:lstStyle/>
        <a:p>
          <a:endParaRPr lang="en-US"/>
        </a:p>
      </dgm:t>
    </dgm:pt>
    <dgm:pt modelId="{A4C15CFC-B566-4248-B442-7521F0C840C8}" type="sibTrans" cxnId="{7D1B9011-20B9-40F3-85E4-C1840FBB6A19}">
      <dgm:prSet/>
      <dgm:spPr/>
      <dgm:t>
        <a:bodyPr/>
        <a:lstStyle/>
        <a:p>
          <a:endParaRPr lang="en-US"/>
        </a:p>
      </dgm:t>
    </dgm:pt>
    <dgm:pt modelId="{5657C546-D008-40CC-BBE3-A435C88505E8}">
      <dgm:prSet/>
      <dgm:spPr/>
      <dgm:t>
        <a:bodyPr/>
        <a:lstStyle/>
        <a:p>
          <a:r>
            <a:rPr lang="es-PE"/>
            <a:t>Gestión de Costos de Voladura</a:t>
          </a:r>
          <a:endParaRPr lang="en-US"/>
        </a:p>
      </dgm:t>
    </dgm:pt>
    <dgm:pt modelId="{95598D29-2A43-437D-8CAD-19115F67D53B}" type="parTrans" cxnId="{3F4CD386-3487-4FC1-B7CA-E4175C1E8F66}">
      <dgm:prSet/>
      <dgm:spPr/>
      <dgm:t>
        <a:bodyPr/>
        <a:lstStyle/>
        <a:p>
          <a:endParaRPr lang="en-US"/>
        </a:p>
      </dgm:t>
    </dgm:pt>
    <dgm:pt modelId="{44F8DFEA-4C0C-4807-A414-87EA8EED1C40}" type="sibTrans" cxnId="{3F4CD386-3487-4FC1-B7CA-E4175C1E8F66}">
      <dgm:prSet/>
      <dgm:spPr/>
      <dgm:t>
        <a:bodyPr/>
        <a:lstStyle/>
        <a:p>
          <a:endParaRPr lang="en-US"/>
        </a:p>
      </dgm:t>
    </dgm:pt>
    <dgm:pt modelId="{D387E7F6-97DD-4BC2-B235-212417EDFF1D}">
      <dgm:prSet/>
      <dgm:spPr/>
      <dgm:t>
        <a:bodyPr/>
        <a:lstStyle/>
        <a:p>
          <a:r>
            <a:rPr lang="es-PE"/>
            <a:t>Optimización de costos de perforación y voladura</a:t>
          </a:r>
          <a:endParaRPr lang="en-US"/>
        </a:p>
      </dgm:t>
    </dgm:pt>
    <dgm:pt modelId="{85311432-74BC-4B77-ABFE-FA6BDDE7F193}" type="parTrans" cxnId="{36DDB71E-2A38-45CF-ADE2-6400DE0CE238}">
      <dgm:prSet/>
      <dgm:spPr/>
      <dgm:t>
        <a:bodyPr/>
        <a:lstStyle/>
        <a:p>
          <a:endParaRPr lang="en-US"/>
        </a:p>
      </dgm:t>
    </dgm:pt>
    <dgm:pt modelId="{64F1D3E0-8381-4A8D-A572-1CBC76AC805B}" type="sibTrans" cxnId="{36DDB71E-2A38-45CF-ADE2-6400DE0CE238}">
      <dgm:prSet/>
      <dgm:spPr/>
      <dgm:t>
        <a:bodyPr/>
        <a:lstStyle/>
        <a:p>
          <a:endParaRPr lang="en-US"/>
        </a:p>
      </dgm:t>
    </dgm:pt>
    <dgm:pt modelId="{8DA09BD1-1B14-4519-A69D-1FA60B1ADBE7}">
      <dgm:prSet/>
      <dgm:spPr/>
      <dgm:t>
        <a:bodyPr/>
        <a:lstStyle/>
        <a:p>
          <a:r>
            <a:rPr lang="es-PE"/>
            <a:t>Evaluación de eficiencia operativa</a:t>
          </a:r>
          <a:endParaRPr lang="en-US"/>
        </a:p>
      </dgm:t>
    </dgm:pt>
    <dgm:pt modelId="{603095F2-2843-4612-9379-F06FF1E2C7FB}" type="parTrans" cxnId="{8D1D1E23-F613-4B89-90CE-80BF2689721E}">
      <dgm:prSet/>
      <dgm:spPr/>
      <dgm:t>
        <a:bodyPr/>
        <a:lstStyle/>
        <a:p>
          <a:endParaRPr lang="en-US"/>
        </a:p>
      </dgm:t>
    </dgm:pt>
    <dgm:pt modelId="{A371A91A-5941-4B1B-8452-74EE408CA291}" type="sibTrans" cxnId="{8D1D1E23-F613-4B89-90CE-80BF2689721E}">
      <dgm:prSet/>
      <dgm:spPr/>
      <dgm:t>
        <a:bodyPr/>
        <a:lstStyle/>
        <a:p>
          <a:endParaRPr lang="en-US"/>
        </a:p>
      </dgm:t>
    </dgm:pt>
    <dgm:pt modelId="{4EC006D3-3708-4CB0-B50A-C29379CA927A}" type="pres">
      <dgm:prSet presAssocID="{0794C87B-987B-451D-B8FD-4A7AB63F4B52}" presName="linear" presStyleCnt="0">
        <dgm:presLayoutVars>
          <dgm:animLvl val="lvl"/>
          <dgm:resizeHandles val="exact"/>
        </dgm:presLayoutVars>
      </dgm:prSet>
      <dgm:spPr/>
    </dgm:pt>
    <dgm:pt modelId="{F44340CC-1679-4BD0-8DBD-08397CE52BC9}" type="pres">
      <dgm:prSet presAssocID="{444073EA-002F-4A39-B9F4-3BB172A6D3AB}" presName="parentText" presStyleLbl="node1" presStyleIdx="0" presStyleCnt="6">
        <dgm:presLayoutVars>
          <dgm:chMax val="0"/>
          <dgm:bulletEnabled val="1"/>
        </dgm:presLayoutVars>
      </dgm:prSet>
      <dgm:spPr/>
    </dgm:pt>
    <dgm:pt modelId="{3C062554-411F-4DC8-8B31-EF87F165B1F0}" type="pres">
      <dgm:prSet presAssocID="{2D500006-CCE9-436F-BB3B-AAB9F3EA8417}" presName="spacer" presStyleCnt="0"/>
      <dgm:spPr/>
    </dgm:pt>
    <dgm:pt modelId="{239A907B-3A55-4F5A-947B-BFAE190B19C3}" type="pres">
      <dgm:prSet presAssocID="{C44CC45C-31EB-4972-A150-9572E5255D76}" presName="parentText" presStyleLbl="node1" presStyleIdx="1" presStyleCnt="6">
        <dgm:presLayoutVars>
          <dgm:chMax val="0"/>
          <dgm:bulletEnabled val="1"/>
        </dgm:presLayoutVars>
      </dgm:prSet>
      <dgm:spPr/>
    </dgm:pt>
    <dgm:pt modelId="{294326E8-51BF-44F2-B30F-3C7E879B0573}" type="pres">
      <dgm:prSet presAssocID="{0001CA33-22E9-43DC-A32D-7DA3B2567EF6}" presName="spacer" presStyleCnt="0"/>
      <dgm:spPr/>
    </dgm:pt>
    <dgm:pt modelId="{74E8375D-7227-400C-BD3F-088D10C50BAD}" type="pres">
      <dgm:prSet presAssocID="{CFFBCACA-EE04-48F4-9935-3529F101D55B}" presName="parentText" presStyleLbl="node1" presStyleIdx="2" presStyleCnt="6">
        <dgm:presLayoutVars>
          <dgm:chMax val="0"/>
          <dgm:bulletEnabled val="1"/>
        </dgm:presLayoutVars>
      </dgm:prSet>
      <dgm:spPr/>
    </dgm:pt>
    <dgm:pt modelId="{2CFFA302-20B9-496B-9349-54B9E14BAEE0}" type="pres">
      <dgm:prSet presAssocID="{A4C15CFC-B566-4248-B442-7521F0C840C8}" presName="spacer" presStyleCnt="0"/>
      <dgm:spPr/>
    </dgm:pt>
    <dgm:pt modelId="{61B71F3C-066F-474F-B07E-618F0CFF23F7}" type="pres">
      <dgm:prSet presAssocID="{5657C546-D008-40CC-BBE3-A435C88505E8}" presName="parentText" presStyleLbl="node1" presStyleIdx="3" presStyleCnt="6">
        <dgm:presLayoutVars>
          <dgm:chMax val="0"/>
          <dgm:bulletEnabled val="1"/>
        </dgm:presLayoutVars>
      </dgm:prSet>
      <dgm:spPr/>
    </dgm:pt>
    <dgm:pt modelId="{3EC991D0-D537-420D-99F2-0C2E2BDCF2DF}" type="pres">
      <dgm:prSet presAssocID="{44F8DFEA-4C0C-4807-A414-87EA8EED1C40}" presName="spacer" presStyleCnt="0"/>
      <dgm:spPr/>
    </dgm:pt>
    <dgm:pt modelId="{60EC34FA-E474-4326-B7A5-B69961350E32}" type="pres">
      <dgm:prSet presAssocID="{D387E7F6-97DD-4BC2-B235-212417EDFF1D}" presName="parentText" presStyleLbl="node1" presStyleIdx="4" presStyleCnt="6">
        <dgm:presLayoutVars>
          <dgm:chMax val="0"/>
          <dgm:bulletEnabled val="1"/>
        </dgm:presLayoutVars>
      </dgm:prSet>
      <dgm:spPr/>
    </dgm:pt>
    <dgm:pt modelId="{102662B3-F8EF-47D5-BCF8-BBAD48FED854}" type="pres">
      <dgm:prSet presAssocID="{64F1D3E0-8381-4A8D-A572-1CBC76AC805B}" presName="spacer" presStyleCnt="0"/>
      <dgm:spPr/>
    </dgm:pt>
    <dgm:pt modelId="{BBF5A932-38B9-41DD-A2F3-F1D3EC2D1898}" type="pres">
      <dgm:prSet presAssocID="{8DA09BD1-1B14-4519-A69D-1FA60B1ADBE7}" presName="parentText" presStyleLbl="node1" presStyleIdx="5" presStyleCnt="6">
        <dgm:presLayoutVars>
          <dgm:chMax val="0"/>
          <dgm:bulletEnabled val="1"/>
        </dgm:presLayoutVars>
      </dgm:prSet>
      <dgm:spPr/>
    </dgm:pt>
  </dgm:ptLst>
  <dgm:cxnLst>
    <dgm:cxn modelId="{B7934A0D-FB23-4E18-9B23-AF7F44632A34}" type="presOf" srcId="{CFFBCACA-EE04-48F4-9935-3529F101D55B}" destId="{74E8375D-7227-400C-BD3F-088D10C50BAD}" srcOrd="0" destOrd="0" presId="urn:microsoft.com/office/officeart/2005/8/layout/vList2"/>
    <dgm:cxn modelId="{7D1B9011-20B9-40F3-85E4-C1840FBB6A19}" srcId="{0794C87B-987B-451D-B8FD-4A7AB63F4B52}" destId="{CFFBCACA-EE04-48F4-9935-3529F101D55B}" srcOrd="2" destOrd="0" parTransId="{9248EA1B-30E9-46AC-8AA4-7C52B55A8809}" sibTransId="{A4C15CFC-B566-4248-B442-7521F0C840C8}"/>
    <dgm:cxn modelId="{36DDB71E-2A38-45CF-ADE2-6400DE0CE238}" srcId="{0794C87B-987B-451D-B8FD-4A7AB63F4B52}" destId="{D387E7F6-97DD-4BC2-B235-212417EDFF1D}" srcOrd="4" destOrd="0" parTransId="{85311432-74BC-4B77-ABFE-FA6BDDE7F193}" sibTransId="{64F1D3E0-8381-4A8D-A572-1CBC76AC805B}"/>
    <dgm:cxn modelId="{8D1D1E23-F613-4B89-90CE-80BF2689721E}" srcId="{0794C87B-987B-451D-B8FD-4A7AB63F4B52}" destId="{8DA09BD1-1B14-4519-A69D-1FA60B1ADBE7}" srcOrd="5" destOrd="0" parTransId="{603095F2-2843-4612-9379-F06FF1E2C7FB}" sibTransId="{A371A91A-5941-4B1B-8452-74EE408CA291}"/>
    <dgm:cxn modelId="{64CDD847-49CE-4E0E-B4E3-442AB82E366A}" type="presOf" srcId="{444073EA-002F-4A39-B9F4-3BB172A6D3AB}" destId="{F44340CC-1679-4BD0-8DBD-08397CE52BC9}" srcOrd="0" destOrd="0" presId="urn:microsoft.com/office/officeart/2005/8/layout/vList2"/>
    <dgm:cxn modelId="{6B625756-CD7F-4B4A-A6A1-01197FEAF373}" srcId="{0794C87B-987B-451D-B8FD-4A7AB63F4B52}" destId="{C44CC45C-31EB-4972-A150-9572E5255D76}" srcOrd="1" destOrd="0" parTransId="{59139467-32FD-41FC-AD78-B42431C98116}" sibTransId="{0001CA33-22E9-43DC-A32D-7DA3B2567EF6}"/>
    <dgm:cxn modelId="{3F4CD386-3487-4FC1-B7CA-E4175C1E8F66}" srcId="{0794C87B-987B-451D-B8FD-4A7AB63F4B52}" destId="{5657C546-D008-40CC-BBE3-A435C88505E8}" srcOrd="3" destOrd="0" parTransId="{95598D29-2A43-437D-8CAD-19115F67D53B}" sibTransId="{44F8DFEA-4C0C-4807-A414-87EA8EED1C40}"/>
    <dgm:cxn modelId="{84216F9C-6006-4C0F-A7DD-746A7E71C801}" type="presOf" srcId="{C44CC45C-31EB-4972-A150-9572E5255D76}" destId="{239A907B-3A55-4F5A-947B-BFAE190B19C3}" srcOrd="0" destOrd="0" presId="urn:microsoft.com/office/officeart/2005/8/layout/vList2"/>
    <dgm:cxn modelId="{F702AEB0-D99A-44C3-9183-B54F8E1E5640}" type="presOf" srcId="{0794C87B-987B-451D-B8FD-4A7AB63F4B52}" destId="{4EC006D3-3708-4CB0-B50A-C29379CA927A}" srcOrd="0" destOrd="0" presId="urn:microsoft.com/office/officeart/2005/8/layout/vList2"/>
    <dgm:cxn modelId="{F3B20BB6-3515-470E-87D7-9E1645EA381D}" type="presOf" srcId="{D387E7F6-97DD-4BC2-B235-212417EDFF1D}" destId="{60EC34FA-E474-4326-B7A5-B69961350E32}" srcOrd="0" destOrd="0" presId="urn:microsoft.com/office/officeart/2005/8/layout/vList2"/>
    <dgm:cxn modelId="{2FC980E6-91C5-4779-A4FA-09A25A38BF70}" srcId="{0794C87B-987B-451D-B8FD-4A7AB63F4B52}" destId="{444073EA-002F-4A39-B9F4-3BB172A6D3AB}" srcOrd="0" destOrd="0" parTransId="{C432BC53-3550-4E46-A101-3E08FC8FE2DC}" sibTransId="{2D500006-CCE9-436F-BB3B-AAB9F3EA8417}"/>
    <dgm:cxn modelId="{4E2E4CE7-C839-4866-A9A2-ABEBC1173615}" type="presOf" srcId="{8DA09BD1-1B14-4519-A69D-1FA60B1ADBE7}" destId="{BBF5A932-38B9-41DD-A2F3-F1D3EC2D1898}" srcOrd="0" destOrd="0" presId="urn:microsoft.com/office/officeart/2005/8/layout/vList2"/>
    <dgm:cxn modelId="{7441F1FB-9BEC-48D0-AB8E-6CAF273541E6}" type="presOf" srcId="{5657C546-D008-40CC-BBE3-A435C88505E8}" destId="{61B71F3C-066F-474F-B07E-618F0CFF23F7}" srcOrd="0" destOrd="0" presId="urn:microsoft.com/office/officeart/2005/8/layout/vList2"/>
    <dgm:cxn modelId="{40B84EA7-27C5-475D-973B-9D5C134E068A}" type="presParOf" srcId="{4EC006D3-3708-4CB0-B50A-C29379CA927A}" destId="{F44340CC-1679-4BD0-8DBD-08397CE52BC9}" srcOrd="0" destOrd="0" presId="urn:microsoft.com/office/officeart/2005/8/layout/vList2"/>
    <dgm:cxn modelId="{B096A1F7-C514-4616-B2F2-F7FFEFB538FF}" type="presParOf" srcId="{4EC006D3-3708-4CB0-B50A-C29379CA927A}" destId="{3C062554-411F-4DC8-8B31-EF87F165B1F0}" srcOrd="1" destOrd="0" presId="urn:microsoft.com/office/officeart/2005/8/layout/vList2"/>
    <dgm:cxn modelId="{19AC3062-0B77-4E89-8383-DB6A7DE2936B}" type="presParOf" srcId="{4EC006D3-3708-4CB0-B50A-C29379CA927A}" destId="{239A907B-3A55-4F5A-947B-BFAE190B19C3}" srcOrd="2" destOrd="0" presId="urn:microsoft.com/office/officeart/2005/8/layout/vList2"/>
    <dgm:cxn modelId="{C25DD54B-6D08-4928-A299-50C81BCC9F96}" type="presParOf" srcId="{4EC006D3-3708-4CB0-B50A-C29379CA927A}" destId="{294326E8-51BF-44F2-B30F-3C7E879B0573}" srcOrd="3" destOrd="0" presId="urn:microsoft.com/office/officeart/2005/8/layout/vList2"/>
    <dgm:cxn modelId="{F3937AA5-4E38-4334-A5DD-F983331AA582}" type="presParOf" srcId="{4EC006D3-3708-4CB0-B50A-C29379CA927A}" destId="{74E8375D-7227-400C-BD3F-088D10C50BAD}" srcOrd="4" destOrd="0" presId="urn:microsoft.com/office/officeart/2005/8/layout/vList2"/>
    <dgm:cxn modelId="{CCD8A6EC-C25D-4718-A3C9-EB7CC3CB98E6}" type="presParOf" srcId="{4EC006D3-3708-4CB0-B50A-C29379CA927A}" destId="{2CFFA302-20B9-496B-9349-54B9E14BAEE0}" srcOrd="5" destOrd="0" presId="urn:microsoft.com/office/officeart/2005/8/layout/vList2"/>
    <dgm:cxn modelId="{4D7BC776-655B-43BA-846D-9C0524D6DEC5}" type="presParOf" srcId="{4EC006D3-3708-4CB0-B50A-C29379CA927A}" destId="{61B71F3C-066F-474F-B07E-618F0CFF23F7}" srcOrd="6" destOrd="0" presId="urn:microsoft.com/office/officeart/2005/8/layout/vList2"/>
    <dgm:cxn modelId="{708139FF-5283-471B-AF30-99D66EECD638}" type="presParOf" srcId="{4EC006D3-3708-4CB0-B50A-C29379CA927A}" destId="{3EC991D0-D537-420D-99F2-0C2E2BDCF2DF}" srcOrd="7" destOrd="0" presId="urn:microsoft.com/office/officeart/2005/8/layout/vList2"/>
    <dgm:cxn modelId="{2CDAAB6D-8EE5-4E6F-99B3-399988647EB1}" type="presParOf" srcId="{4EC006D3-3708-4CB0-B50A-C29379CA927A}" destId="{60EC34FA-E474-4326-B7A5-B69961350E32}" srcOrd="8" destOrd="0" presId="urn:microsoft.com/office/officeart/2005/8/layout/vList2"/>
    <dgm:cxn modelId="{DD1D7C92-5B8A-4942-BD98-B81CE3F1E953}" type="presParOf" srcId="{4EC006D3-3708-4CB0-B50A-C29379CA927A}" destId="{102662B3-F8EF-47D5-BCF8-BBAD48FED854}" srcOrd="9" destOrd="0" presId="urn:microsoft.com/office/officeart/2005/8/layout/vList2"/>
    <dgm:cxn modelId="{04AF2CC2-C1AC-4C41-BC4E-BEF7F802FE9D}" type="presParOf" srcId="{4EC006D3-3708-4CB0-B50A-C29379CA927A}" destId="{BBF5A932-38B9-41DD-A2F3-F1D3EC2D189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340CC-1679-4BD0-8DBD-08397CE52BC9}">
      <dsp:nvSpPr>
        <dsp:cNvPr id="0" name=""/>
        <dsp:cNvSpPr/>
      </dsp:nvSpPr>
      <dsp:spPr>
        <a:xfrm>
          <a:off x="0" y="451160"/>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b="1" kern="1200" dirty="0"/>
            <a:t>3. GESTIÓN DE COSTOS Y EFICIENCIA EN PERFORACIÓN Y VOLADURA</a:t>
          </a:r>
          <a:endParaRPr lang="en-US" sz="1700" kern="1200" dirty="0"/>
        </a:p>
      </dsp:txBody>
      <dsp:txXfrm>
        <a:off x="19904" y="471064"/>
        <a:ext cx="6430888" cy="367937"/>
      </dsp:txXfrm>
    </dsp:sp>
    <dsp:sp modelId="{239A907B-3A55-4F5A-947B-BFAE190B19C3}">
      <dsp:nvSpPr>
        <dsp:cNvPr id="0" name=""/>
        <dsp:cNvSpPr/>
      </dsp:nvSpPr>
      <dsp:spPr>
        <a:xfrm>
          <a:off x="0" y="907865"/>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Introducción</a:t>
          </a:r>
          <a:endParaRPr lang="en-US" sz="1700" kern="1200"/>
        </a:p>
      </dsp:txBody>
      <dsp:txXfrm>
        <a:off x="19904" y="927769"/>
        <a:ext cx="6430888" cy="367937"/>
      </dsp:txXfrm>
    </dsp:sp>
    <dsp:sp modelId="{74E8375D-7227-400C-BD3F-088D10C50BAD}">
      <dsp:nvSpPr>
        <dsp:cNvPr id="0" name=""/>
        <dsp:cNvSpPr/>
      </dsp:nvSpPr>
      <dsp:spPr>
        <a:xfrm>
          <a:off x="0" y="1364570"/>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Gestión de costos de perforación</a:t>
          </a:r>
          <a:endParaRPr lang="en-US" sz="1700" kern="1200"/>
        </a:p>
      </dsp:txBody>
      <dsp:txXfrm>
        <a:off x="19904" y="1384474"/>
        <a:ext cx="6430888" cy="367937"/>
      </dsp:txXfrm>
    </dsp:sp>
    <dsp:sp modelId="{61B71F3C-066F-474F-B07E-618F0CFF23F7}">
      <dsp:nvSpPr>
        <dsp:cNvPr id="0" name=""/>
        <dsp:cNvSpPr/>
      </dsp:nvSpPr>
      <dsp:spPr>
        <a:xfrm>
          <a:off x="0" y="1821275"/>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Gestión de Costos de Voladura</a:t>
          </a:r>
          <a:endParaRPr lang="en-US" sz="1700" kern="1200"/>
        </a:p>
      </dsp:txBody>
      <dsp:txXfrm>
        <a:off x="19904" y="1841179"/>
        <a:ext cx="6430888" cy="367937"/>
      </dsp:txXfrm>
    </dsp:sp>
    <dsp:sp modelId="{60EC34FA-E474-4326-B7A5-B69961350E32}">
      <dsp:nvSpPr>
        <dsp:cNvPr id="0" name=""/>
        <dsp:cNvSpPr/>
      </dsp:nvSpPr>
      <dsp:spPr>
        <a:xfrm>
          <a:off x="0" y="2277980"/>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Optimización de costos de perforación y voladura</a:t>
          </a:r>
          <a:endParaRPr lang="en-US" sz="1700" kern="1200"/>
        </a:p>
      </dsp:txBody>
      <dsp:txXfrm>
        <a:off x="19904" y="2297884"/>
        <a:ext cx="6430888" cy="367937"/>
      </dsp:txXfrm>
    </dsp:sp>
    <dsp:sp modelId="{BBF5A932-38B9-41DD-A2F3-F1D3EC2D1898}">
      <dsp:nvSpPr>
        <dsp:cNvPr id="0" name=""/>
        <dsp:cNvSpPr/>
      </dsp:nvSpPr>
      <dsp:spPr>
        <a:xfrm>
          <a:off x="0" y="2734685"/>
          <a:ext cx="647069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PE" sz="1700" kern="1200"/>
            <a:t>Evaluación de eficiencia operativa</a:t>
          </a:r>
          <a:endParaRPr lang="en-US" sz="1700" kern="1200"/>
        </a:p>
      </dsp:txBody>
      <dsp:txXfrm>
        <a:off x="19904" y="2754589"/>
        <a:ext cx="6430888" cy="3679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3:23.213"/>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7:37.351"/>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30:33.263"/>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30:33.947"/>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30:34.804"/>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31:23.111"/>
    </inkml:context>
    <inkml:brush xml:id="br0">
      <inkml:brushProperty name="width" value="0.05" units="cm"/>
      <inkml:brushProperty name="height" value="0.05" units="cm"/>
      <inkml:brushProperty name="color" value="#008C3A"/>
    </inkml:brush>
  </inkml:definitions>
  <inkml:trace contextRef="#ctx0" brushRef="#br0">0 0 24575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31:23.910"/>
    </inkml:context>
    <inkml:brush xml:id="br0">
      <inkml:brushProperty name="width" value="0.05" units="cm"/>
      <inkml:brushProperty name="height" value="0.05" units="cm"/>
      <inkml:brushProperty name="color" value="#008C3A"/>
    </inkml:brush>
  </inkml:definitions>
  <inkml:trace contextRef="#ctx0" brushRef="#br0">5 0 24575,'-4'0'0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31:24.659"/>
    </inkml:context>
    <inkml:brush xml:id="br0">
      <inkml:brushProperty name="width" value="0.05" units="cm"/>
      <inkml:brushProperty name="height" value="0.05" units="cm"/>
      <inkml:brushProperty name="color" value="#008C3A"/>
    </inkml:brush>
  </inkml:definitions>
  <inkml:trace contextRef="#ctx0" brushRef="#br0">1 1 24575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31:25.656"/>
    </inkml:context>
    <inkml:brush xml:id="br0">
      <inkml:brushProperty name="width" value="0.05" units="cm"/>
      <inkml:brushProperty name="height" value="0.05" units="cm"/>
      <inkml:brushProperty name="color" value="#008C3A"/>
    </inkml:brush>
  </inkml:definitions>
  <inkml:trace contextRef="#ctx0" brushRef="#br0">205 0 24575,'-4'0'0,"-6"0"0,-6 0 0,-5 0 0,-3 0 0,-2 0 0,-5 0 0,-7 0 0,4 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31:26.374"/>
    </inkml:context>
    <inkml:brush xml:id="br0">
      <inkml:brushProperty name="width" value="0.05" units="cm"/>
      <inkml:brushProperty name="height" value="0.05" units="cm"/>
      <inkml:brushProperty name="color" value="#008C3A"/>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5:05.527"/>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7:11.674"/>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7:12.157"/>
    </inkml:context>
    <inkml:brush xml:id="br0">
      <inkml:brushProperty name="width" value="0.05" units="cm"/>
      <inkml:brushProperty name="height" value="0.05" units="cm"/>
      <inkml:brushProperty name="color" value="#E71224"/>
    </inkml:brush>
  </inkml:definitions>
  <inkml:trace contextRef="#ctx0" brushRef="#br0">1 1 24575,'4'0'0,"6"0"0,2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7:12.621"/>
    </inkml:context>
    <inkml:brush xml:id="br0">
      <inkml:brushProperty name="width" value="0.05" units="cm"/>
      <inkml:brushProperty name="height" value="0.05" units="cm"/>
      <inkml:brushProperty name="color" value="#E71224"/>
    </inkml:brush>
  </inkml:definitions>
  <inkml:trace contextRef="#ctx0" brushRef="#br0">1 1 24575,'4'0'0,"7"0"0,5 0 0,0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7:12.993"/>
    </inkml:context>
    <inkml:brush xml:id="br0">
      <inkml:brushProperty name="width" value="0.05" units="cm"/>
      <inkml:brushProperty name="height" value="0.05" units="cm"/>
      <inkml:brushProperty name="color" value="#E71224"/>
    </inkml:brush>
  </inkml:definitions>
  <inkml:trace contextRef="#ctx0" brushRef="#br0">1 1 24575,'4'0'0,"7"0"0,0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7:13.378"/>
    </inkml:context>
    <inkml:brush xml:id="br0">
      <inkml:brushProperty name="width" value="0.05" units="cm"/>
      <inkml:brushProperty name="height" value="0.05" units="cm"/>
      <inkml:brushProperty name="color" value="#E71224"/>
    </inkml:brush>
  </inkml:definitions>
  <inkml:trace contextRef="#ctx0" brushRef="#br0">0 1 24575,'4'0'0,"7"0"0,5 0 0,0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7:13.716"/>
    </inkml:context>
    <inkml:brush xml:id="br0">
      <inkml:brushProperty name="width" value="0.05" units="cm"/>
      <inkml:brushProperty name="height" value="0.05" units="cm"/>
      <inkml:brushProperty name="color" value="#E71224"/>
    </inkml:brush>
  </inkml:definitions>
  <inkml:trace contextRef="#ctx0" brushRef="#br0">0 1 24575,'5'0'0,"5"0"0,6 0 0,5 0 0,3 0 0,-3 0-8191</inkml:trace>
  <inkml:trace contextRef="#ctx0" brushRef="#br0" timeOffset="1">183 1 24575,'5'0'0,"5"0"0,7 0 0,3 0 0,0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1:27:26.774"/>
    </inkml:context>
    <inkml:brush xml:id="br0">
      <inkml:brushProperty name="width" value="0.05" units="cm"/>
      <inkml:brushProperty name="height" value="0.05" units="cm"/>
      <inkml:brushProperty name="color" value="#E71224"/>
    </inkml:brush>
  </inkml:definitions>
  <inkml:trace contextRef="#ctx0" brushRef="#br0">1 1 24575,'4'0'0,"2"4"0,-5 2 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23/02/2025</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2020B804-54E3-4972-AE53-42024C9F62EF}" type="slidenum">
              <a:rPr lang="es-PE" smtClean="0"/>
              <a:t>31</a:t>
            </a:fld>
            <a:endParaRPr lang="es-PE"/>
          </a:p>
        </p:txBody>
      </p:sp>
    </p:spTree>
    <p:extLst>
      <p:ext uri="{BB962C8B-B14F-4D97-AF65-F5344CB8AC3E}">
        <p14:creationId xmlns:p14="http://schemas.microsoft.com/office/powerpoint/2010/main" val="233006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2020B804-54E3-4972-AE53-42024C9F62EF}" type="slidenum">
              <a:rPr lang="es-PE" smtClean="0"/>
              <a:t>35</a:t>
            </a:fld>
            <a:endParaRPr lang="es-PE"/>
          </a:p>
        </p:txBody>
      </p:sp>
    </p:spTree>
    <p:extLst>
      <p:ext uri="{BB962C8B-B14F-4D97-AF65-F5344CB8AC3E}">
        <p14:creationId xmlns:p14="http://schemas.microsoft.com/office/powerpoint/2010/main" val="140485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44</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23/02/2025</a:t>
            </a:fld>
            <a:endParaRPr lang="es-PE"/>
          </a:p>
        </p:txBody>
      </p:sp>
    </p:spTree>
    <p:extLst>
      <p:ext uri="{BB962C8B-B14F-4D97-AF65-F5344CB8AC3E}">
        <p14:creationId xmlns:p14="http://schemas.microsoft.com/office/powerpoint/2010/main" val="246057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2020B804-54E3-4972-AE53-42024C9F62EF}" type="slidenum">
              <a:rPr lang="es-PE" smtClean="0"/>
              <a:t>51</a:t>
            </a:fld>
            <a:endParaRPr lang="es-PE"/>
          </a:p>
        </p:txBody>
      </p:sp>
    </p:spTree>
    <p:extLst>
      <p:ext uri="{BB962C8B-B14F-4D97-AF65-F5344CB8AC3E}">
        <p14:creationId xmlns:p14="http://schemas.microsoft.com/office/powerpoint/2010/main" val="328269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55</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23/02/2025</a:t>
            </a:fld>
            <a:endParaRPr lang="es-PE"/>
          </a:p>
        </p:txBody>
      </p:sp>
    </p:spTree>
    <p:extLst>
      <p:ext uri="{BB962C8B-B14F-4D97-AF65-F5344CB8AC3E}">
        <p14:creationId xmlns:p14="http://schemas.microsoft.com/office/powerpoint/2010/main" val="1770389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56</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23/02/2025</a:t>
            </a:fld>
            <a:endParaRPr lang="es-PE"/>
          </a:p>
        </p:txBody>
      </p:sp>
    </p:spTree>
    <p:extLst>
      <p:ext uri="{BB962C8B-B14F-4D97-AF65-F5344CB8AC3E}">
        <p14:creationId xmlns:p14="http://schemas.microsoft.com/office/powerpoint/2010/main" val="2443902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57</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23/02/2025</a:t>
            </a:fld>
            <a:endParaRPr lang="es-PE"/>
          </a:p>
        </p:txBody>
      </p:sp>
    </p:spTree>
    <p:extLst>
      <p:ext uri="{BB962C8B-B14F-4D97-AF65-F5344CB8AC3E}">
        <p14:creationId xmlns:p14="http://schemas.microsoft.com/office/powerpoint/2010/main" val="3509646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58</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23/02/2025</a:t>
            </a:fld>
            <a:endParaRPr lang="es-PE"/>
          </a:p>
        </p:txBody>
      </p:sp>
    </p:spTree>
    <p:extLst>
      <p:ext uri="{BB962C8B-B14F-4D97-AF65-F5344CB8AC3E}">
        <p14:creationId xmlns:p14="http://schemas.microsoft.com/office/powerpoint/2010/main" val="1721755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1E1CA41-FA62-41E7-9388-2CDE6DCD9AD5}"/>
              </a:ext>
            </a:extLst>
          </p:cNvPr>
          <p:cNvSpPr>
            <a:spLocks noGrp="1" noChangeArrowheads="1"/>
          </p:cNvSpPr>
          <p:nvPr>
            <p:ph type="ftr" sz="quarter" idx="4"/>
          </p:nvPr>
        </p:nvSpPr>
        <p:spPr>
          <a:ln/>
        </p:spPr>
        <p:txBody>
          <a:bodyPr/>
          <a:lstStyle/>
          <a:p>
            <a:r>
              <a:rPr lang="es-ES_tradnl" altLang="es-PE"/>
              <a:t>PEVOEX DEL PERU</a:t>
            </a:r>
          </a:p>
        </p:txBody>
      </p:sp>
      <p:sp>
        <p:nvSpPr>
          <p:cNvPr id="5" name="Rectangle 7">
            <a:extLst>
              <a:ext uri="{FF2B5EF4-FFF2-40B4-BE49-F238E27FC236}">
                <a16:creationId xmlns:a16="http://schemas.microsoft.com/office/drawing/2014/main" id="{1FDED293-CA4D-498F-B62E-5C6B73E31DE1}"/>
              </a:ext>
            </a:extLst>
          </p:cNvPr>
          <p:cNvSpPr>
            <a:spLocks noGrp="1" noChangeArrowheads="1"/>
          </p:cNvSpPr>
          <p:nvPr>
            <p:ph type="sldNum" sz="quarter" idx="5"/>
          </p:nvPr>
        </p:nvSpPr>
        <p:spPr>
          <a:ln/>
        </p:spPr>
        <p:txBody>
          <a:bodyPr/>
          <a:lstStyle/>
          <a:p>
            <a:fld id="{50FBAF53-67C3-4DEB-9CD7-F0F38F410C36}" type="slidenum">
              <a:rPr lang="es-ES_tradnl" altLang="es-PE"/>
              <a:pPr/>
              <a:t>59</a:t>
            </a:fld>
            <a:endParaRPr lang="es-ES_tradnl" altLang="es-PE"/>
          </a:p>
        </p:txBody>
      </p:sp>
      <p:sp>
        <p:nvSpPr>
          <p:cNvPr id="51202" name="Rectangle 2">
            <a:extLst>
              <a:ext uri="{FF2B5EF4-FFF2-40B4-BE49-F238E27FC236}">
                <a16:creationId xmlns:a16="http://schemas.microsoft.com/office/drawing/2014/main" id="{226A6DCD-9D02-40EA-89D9-940E4472BE45}"/>
              </a:ext>
            </a:extLst>
          </p:cNvPr>
          <p:cNvSpPr>
            <a:spLocks noGrp="1" noRot="1" noChangeAspect="1" noChangeArrowheads="1" noTextEdit="1"/>
          </p:cNvSpPr>
          <p:nvPr>
            <p:ph type="sldImg"/>
          </p:nvPr>
        </p:nvSpPr>
        <p:spPr>
          <a:xfrm>
            <a:off x="560388" y="808038"/>
            <a:ext cx="5730875" cy="3224212"/>
          </a:xfrm>
          <a:ln cap="flat"/>
        </p:spPr>
      </p:sp>
      <p:sp>
        <p:nvSpPr>
          <p:cNvPr id="51203" name="Rectangle 3">
            <a:extLst>
              <a:ext uri="{FF2B5EF4-FFF2-40B4-BE49-F238E27FC236}">
                <a16:creationId xmlns:a16="http://schemas.microsoft.com/office/drawing/2014/main" id="{6F993814-DC38-4C1D-8196-AE7F995D4336}"/>
              </a:ext>
            </a:extLst>
          </p:cNvPr>
          <p:cNvSpPr>
            <a:spLocks noGrp="1" noChangeArrowheads="1"/>
          </p:cNvSpPr>
          <p:nvPr>
            <p:ph type="body" idx="1"/>
          </p:nvPr>
        </p:nvSpPr>
        <p:spPr>
          <a:xfrm>
            <a:off x="914400" y="4397375"/>
            <a:ext cx="5024438" cy="4178300"/>
          </a:xfrm>
          <a:ln/>
        </p:spPr>
        <p:txBody>
          <a:bodyPr/>
          <a:lstStyle/>
          <a:p>
            <a:endParaRPr lang="es-PE" altLang="es-PE"/>
          </a:p>
        </p:txBody>
      </p:sp>
      <p:sp>
        <p:nvSpPr>
          <p:cNvPr id="2" name="Marcador de fecha 1">
            <a:extLst>
              <a:ext uri="{FF2B5EF4-FFF2-40B4-BE49-F238E27FC236}">
                <a16:creationId xmlns:a16="http://schemas.microsoft.com/office/drawing/2014/main" id="{47665A9E-AD29-485D-9048-F3EF7B199995}"/>
              </a:ext>
            </a:extLst>
          </p:cNvPr>
          <p:cNvSpPr>
            <a:spLocks noGrp="1"/>
          </p:cNvSpPr>
          <p:nvPr>
            <p:ph type="dt" idx="1"/>
          </p:nvPr>
        </p:nvSpPr>
        <p:spPr/>
        <p:txBody>
          <a:bodyPr/>
          <a:lstStyle/>
          <a:p>
            <a:fld id="{1DB7FB49-0F7D-4E61-8833-D5C75DE10F8D}" type="datetime1">
              <a:rPr lang="es-PE" smtClean="0"/>
              <a:t>23/02/2025</a:t>
            </a:fld>
            <a:endParaRPr lang="es-PE"/>
          </a:p>
        </p:txBody>
      </p:sp>
    </p:spTree>
    <p:extLst>
      <p:ext uri="{BB962C8B-B14F-4D97-AF65-F5344CB8AC3E}">
        <p14:creationId xmlns:p14="http://schemas.microsoft.com/office/powerpoint/2010/main" val="423025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23/02/2025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23/02/2025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23/02/2025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23/02/2025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23/02/2025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23/02/2025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23/02/2025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0.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61.png"/><Relationship Id="rId5" Type="http://schemas.openxmlformats.org/officeDocument/2006/relationships/image" Target="../media/image200.png"/><Relationship Id="rId10" Type="http://schemas.openxmlformats.org/officeDocument/2006/relationships/image" Target="../media/image26.png"/><Relationship Id="rId4" Type="http://schemas.openxmlformats.org/officeDocument/2006/relationships/image" Target="../media/image19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10" Type="http://schemas.openxmlformats.org/officeDocument/2006/relationships/image" Target="../media/image46.png"/><Relationship Id="rId4" Type="http://schemas.openxmlformats.org/officeDocument/2006/relationships/image" Target="../media/image230.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51.png"/><Relationship Id="rId7" Type="http://schemas.openxmlformats.org/officeDocument/2006/relationships/image" Target="../media/image132.png"/><Relationship Id="rId2" Type="http://schemas.openxmlformats.org/officeDocument/2006/relationships/image" Target="../media/image50.emf"/><Relationship Id="rId88"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customXml" Target="../ink/ink1.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0.png"/></Relationships>
</file>

<file path=ppt/slides/_rels/slide5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0.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320.png"/><Relationship Id="rId3" Type="http://schemas.openxmlformats.org/officeDocument/2006/relationships/image" Target="../media/image74.wmf"/><Relationship Id="rId21" Type="http://schemas.openxmlformats.org/officeDocument/2006/relationships/customXml" Target="../ink/ink10.xml"/><Relationship Id="rId12" Type="http://schemas.openxmlformats.org/officeDocument/2006/relationships/image" Target="../media/image129.png"/><Relationship Id="rId17" Type="http://schemas.openxmlformats.org/officeDocument/2006/relationships/customXml" Target="../ink/ink8.xml"/><Relationship Id="rId2" Type="http://schemas.openxmlformats.org/officeDocument/2006/relationships/notesSlide" Target="../notesSlides/notesSlide6.xml"/><Relationship Id="rId16" Type="http://schemas.openxmlformats.org/officeDocument/2006/relationships/image" Target="../media/image131.png"/><Relationship Id="rId20" Type="http://schemas.openxmlformats.org/officeDocument/2006/relationships/image" Target="../media/image370.png"/><Relationship Id="rId1" Type="http://schemas.openxmlformats.org/officeDocument/2006/relationships/slideLayout" Target="../slideLayouts/slideLayout7.xml"/><Relationship Id="rId11" Type="http://schemas.openxmlformats.org/officeDocument/2006/relationships/customXml" Target="../ink/ink5.xml"/><Relationship Id="rId15" Type="http://schemas.openxmlformats.org/officeDocument/2006/relationships/customXml" Target="../ink/ink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customXml" Target="../ink/ink3.xml"/><Relationship Id="rId9" Type="http://schemas.openxmlformats.org/officeDocument/2006/relationships/image" Target="../media/image128.png"/><Relationship Id="rId14" Type="http://schemas.openxmlformats.org/officeDocument/2006/relationships/image" Target="../media/image1300.png"/><Relationship Id="rId22" Type="http://schemas.openxmlformats.org/officeDocument/2006/relationships/image" Target="../media/image133.png"/></Relationships>
</file>

<file path=ppt/slides/_rels/slide5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51" Type="http://schemas.openxmlformats.org/officeDocument/2006/relationships/customXml" Target="../ink/ink14.xml"/><Relationship Id="rId117" Type="http://schemas.openxmlformats.org/officeDocument/2006/relationships/image" Target="../media/image2400.png"/><Relationship Id="rId3" Type="http://schemas.openxmlformats.org/officeDocument/2006/relationships/image" Target="../media/image77.jpeg"/><Relationship Id="rId50" Type="http://schemas.openxmlformats.org/officeDocument/2006/relationships/customXml" Target="../ink/ink13.xml"/><Relationship Id="rId63" Type="http://schemas.openxmlformats.org/officeDocument/2006/relationships/image" Target="../media/image217.png"/><Relationship Id="rId2" Type="http://schemas.openxmlformats.org/officeDocument/2006/relationships/notesSlide" Target="../notesSlides/notesSlide9.xml"/><Relationship Id="rId1" Type="http://schemas.openxmlformats.org/officeDocument/2006/relationships/slideLayout" Target="../slideLayouts/slideLayout7.xml"/><Relationship Id="rId123" Type="http://schemas.openxmlformats.org/officeDocument/2006/relationships/customXml" Target="../ink/ink18.xml"/><Relationship Id="rId5" Type="http://schemas.openxmlformats.org/officeDocument/2006/relationships/customXml" Target="../ink/ink11.xml"/><Relationship Id="rId49" Type="http://schemas.openxmlformats.org/officeDocument/2006/relationships/customXml" Target="../ink/ink12.xml"/><Relationship Id="rId119" Type="http://schemas.openxmlformats.org/officeDocument/2006/relationships/customXml" Target="../ink/ink17.xml"/><Relationship Id="rId122" Type="http://schemas.openxmlformats.org/officeDocument/2006/relationships/image" Target="../media/image242.png"/><Relationship Id="rId4" Type="http://schemas.openxmlformats.org/officeDocument/2006/relationships/image" Target="../media/image78.png"/><Relationship Id="rId48" Type="http://schemas.openxmlformats.org/officeDocument/2006/relationships/image" Target="../media/image300.png"/><Relationship Id="rId64" Type="http://schemas.openxmlformats.org/officeDocument/2006/relationships/customXml" Target="../ink/ink15.xml"/><Relationship Id="rId118" Type="http://schemas.openxmlformats.org/officeDocument/2006/relationships/customXml" Target="../ink/ink1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18CFAC-AB41-3E21-B51D-758E23F3D244}"/>
              </a:ext>
            </a:extLst>
          </p:cNvPr>
          <p:cNvSpPr>
            <a:spLocks noGrp="1"/>
          </p:cNvSpPr>
          <p:nvPr>
            <p:ph type="title"/>
          </p:nvPr>
        </p:nvSpPr>
        <p:spPr/>
        <p:txBody>
          <a:bodyPr>
            <a:normAutofit/>
          </a:bodyPr>
          <a:lstStyle/>
          <a:p>
            <a:r>
              <a:rPr lang="es-PE" sz="4000" b="1" dirty="0"/>
              <a:t>4.5. ESTRUCTURA DE COSTOS EN MINERÍA</a:t>
            </a:r>
          </a:p>
        </p:txBody>
      </p:sp>
      <p:sp>
        <p:nvSpPr>
          <p:cNvPr id="5" name="CuadroTexto 4">
            <a:extLst>
              <a:ext uri="{FF2B5EF4-FFF2-40B4-BE49-F238E27FC236}">
                <a16:creationId xmlns:a16="http://schemas.microsoft.com/office/drawing/2014/main" id="{9D4EC0ED-F3F4-E3FD-C9CA-5FA86B3C5E70}"/>
              </a:ext>
            </a:extLst>
          </p:cNvPr>
          <p:cNvSpPr txBox="1"/>
          <p:nvPr/>
        </p:nvSpPr>
        <p:spPr>
          <a:xfrm>
            <a:off x="685800" y="1433061"/>
            <a:ext cx="5174974" cy="3416320"/>
          </a:xfrm>
          <a:prstGeom prst="rect">
            <a:avLst/>
          </a:prstGeom>
          <a:noFill/>
        </p:spPr>
        <p:txBody>
          <a:bodyPr wrap="square">
            <a:spAutoFit/>
          </a:bodyPr>
          <a:lstStyle/>
          <a:p>
            <a:pPr algn="just"/>
            <a:r>
              <a:rPr lang="es-ES" dirty="0"/>
              <a:t>El costo de operación de una empresa minera está constituido por la siguiente estructura de costos: </a:t>
            </a:r>
          </a:p>
          <a:p>
            <a:pPr algn="just"/>
            <a:endParaRPr lang="es-ES" dirty="0"/>
          </a:p>
          <a:p>
            <a:pPr marL="342900" indent="-342900" algn="just">
              <a:buAutoNum type="alphaLcParenR"/>
            </a:pPr>
            <a:r>
              <a:rPr lang="es-ES" dirty="0"/>
              <a:t>Costos de gestión geológica. </a:t>
            </a:r>
          </a:p>
          <a:p>
            <a:pPr marL="342900" indent="-342900" algn="just">
              <a:buAutoNum type="alphaLcParenR"/>
            </a:pPr>
            <a:r>
              <a:rPr lang="es-ES" dirty="0"/>
              <a:t>Costos de minado. </a:t>
            </a:r>
          </a:p>
          <a:p>
            <a:pPr marL="342900" indent="-342900" algn="just">
              <a:buAutoNum type="alphaLcParenR"/>
            </a:pPr>
            <a:r>
              <a:rPr lang="es-ES" dirty="0"/>
              <a:t>Costos de procesamiento. </a:t>
            </a:r>
          </a:p>
          <a:p>
            <a:pPr marL="342900" indent="-342900" algn="just">
              <a:buAutoNum type="alphaLcParenR"/>
            </a:pPr>
            <a:r>
              <a:rPr lang="es-ES" dirty="0"/>
              <a:t>Costos de servicios generales y administrativos. </a:t>
            </a:r>
          </a:p>
          <a:p>
            <a:pPr marL="342900" indent="-342900" algn="just">
              <a:buAutoNum type="alphaLcParenR"/>
            </a:pPr>
            <a:r>
              <a:rPr lang="es-ES" dirty="0"/>
              <a:t>Costos de sostenibilidad o seguridad, calidad y medio ambiente. </a:t>
            </a:r>
          </a:p>
          <a:p>
            <a:pPr marL="342900" indent="-342900" algn="just">
              <a:buAutoNum type="alphaLcParenR"/>
            </a:pPr>
            <a:r>
              <a:rPr lang="es-ES" dirty="0"/>
              <a:t>Costos legales. </a:t>
            </a:r>
          </a:p>
          <a:p>
            <a:pPr algn="just"/>
            <a:endParaRPr lang="es-ES" dirty="0"/>
          </a:p>
          <a:p>
            <a:pPr algn="just"/>
            <a:r>
              <a:rPr lang="es-ES" dirty="0"/>
              <a:t>A continuación, se describe cada uno de ellos:</a:t>
            </a:r>
            <a:endParaRPr lang="es-PE" dirty="0"/>
          </a:p>
        </p:txBody>
      </p:sp>
      <p:sp>
        <p:nvSpPr>
          <p:cNvPr id="7" name="CuadroTexto 6">
            <a:extLst>
              <a:ext uri="{FF2B5EF4-FFF2-40B4-BE49-F238E27FC236}">
                <a16:creationId xmlns:a16="http://schemas.microsoft.com/office/drawing/2014/main" id="{52E00F9B-D036-9547-0756-305FB4D968F1}"/>
              </a:ext>
            </a:extLst>
          </p:cNvPr>
          <p:cNvSpPr txBox="1"/>
          <p:nvPr/>
        </p:nvSpPr>
        <p:spPr>
          <a:xfrm>
            <a:off x="6013174" y="1433061"/>
            <a:ext cx="5493026" cy="4154984"/>
          </a:xfrm>
          <a:prstGeom prst="rect">
            <a:avLst/>
          </a:prstGeom>
          <a:noFill/>
        </p:spPr>
        <p:txBody>
          <a:bodyPr wrap="square">
            <a:spAutoFit/>
          </a:bodyPr>
          <a:lstStyle/>
          <a:p>
            <a:pPr marL="457200" indent="-457200" algn="just">
              <a:buAutoNum type="alphaLcPeriod"/>
            </a:pPr>
            <a:r>
              <a:rPr lang="es-ES" sz="2400" b="1" dirty="0">
                <a:solidFill>
                  <a:srgbClr val="00B0F0"/>
                </a:solidFill>
              </a:rPr>
              <a:t>Costo de Gestión Geológica: </a:t>
            </a:r>
          </a:p>
          <a:p>
            <a:pPr algn="just"/>
            <a:endParaRPr lang="es-ES" sz="2400" b="1" dirty="0">
              <a:solidFill>
                <a:srgbClr val="00B0F0"/>
              </a:solidFill>
            </a:endParaRPr>
          </a:p>
          <a:p>
            <a:pPr algn="just"/>
            <a:r>
              <a:rPr lang="es-ES" dirty="0"/>
              <a:t>Estos costos están relacionados con la aplicación de fondos en reponer las reservas de los recursos de manera que se le dé un ciclo de vida a la mina en mediano y largo plazo. </a:t>
            </a:r>
          </a:p>
          <a:p>
            <a:pPr algn="just"/>
            <a:r>
              <a:rPr lang="es-ES" dirty="0"/>
              <a:t>Los costos están relacionados la actividad de perforación, galerías, alquileres de equipos, planillas de remuneraciones de campo, consultoría geológica, protección personal en la actividad exploratoria, licencias, comunicaciones, consumo energético, consumo de agua y otros costos vinculados para reponer las reservas mineras. Asimismo, como los permisos necesarios con las comunidades y el aspecto legal.</a:t>
            </a:r>
            <a:endParaRPr lang="es-PE" dirty="0"/>
          </a:p>
        </p:txBody>
      </p:sp>
      <p:sp>
        <p:nvSpPr>
          <p:cNvPr id="3" name="Marcador de fecha 2">
            <a:extLst>
              <a:ext uri="{FF2B5EF4-FFF2-40B4-BE49-F238E27FC236}">
                <a16:creationId xmlns:a16="http://schemas.microsoft.com/office/drawing/2014/main" id="{5605C1FC-E64D-3B42-B1AB-3D3C8347B772}"/>
              </a:ext>
            </a:extLst>
          </p:cNvPr>
          <p:cNvSpPr>
            <a:spLocks noGrp="1"/>
          </p:cNvSpPr>
          <p:nvPr>
            <p:ph type="dt" sz="half" idx="10"/>
          </p:nvPr>
        </p:nvSpPr>
        <p:spPr/>
        <p:txBody>
          <a:bodyPr/>
          <a:lstStyle/>
          <a:p>
            <a:fld id="{FBFF8925-9756-4593-932C-A2E58AF5D031}" type="datetime1">
              <a:rPr lang="es-PE" smtClean="0"/>
              <a:t>23/02/2025</a:t>
            </a:fld>
            <a:endParaRPr lang="es-PE"/>
          </a:p>
        </p:txBody>
      </p:sp>
      <p:sp>
        <p:nvSpPr>
          <p:cNvPr id="4" name="Marcador de número de diapositiva 3">
            <a:extLst>
              <a:ext uri="{FF2B5EF4-FFF2-40B4-BE49-F238E27FC236}">
                <a16:creationId xmlns:a16="http://schemas.microsoft.com/office/drawing/2014/main" id="{1D54C7DA-22E1-B5E9-6AF7-F3A0FBB9E807}"/>
              </a:ext>
            </a:extLst>
          </p:cNvPr>
          <p:cNvSpPr>
            <a:spLocks noGrp="1"/>
          </p:cNvSpPr>
          <p:nvPr>
            <p:ph type="sldNum" sz="quarter" idx="12"/>
          </p:nvPr>
        </p:nvSpPr>
        <p:spPr/>
        <p:txBody>
          <a:bodyPr/>
          <a:lstStyle/>
          <a:p>
            <a:fld id="{92D991C5-A440-4FEB-9835-A0DFE9D20E97}" type="slidenum">
              <a:rPr lang="es-PE" smtClean="0"/>
              <a:t>10</a:t>
            </a:fld>
            <a:endParaRPr lang="es-PE"/>
          </a:p>
        </p:txBody>
      </p:sp>
    </p:spTree>
    <p:extLst>
      <p:ext uri="{BB962C8B-B14F-4D97-AF65-F5344CB8AC3E}">
        <p14:creationId xmlns:p14="http://schemas.microsoft.com/office/powerpoint/2010/main" val="2871932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7552127-EB0F-9A47-7C04-CA241CE20F18}"/>
              </a:ext>
            </a:extLst>
          </p:cNvPr>
          <p:cNvSpPr txBox="1"/>
          <p:nvPr/>
        </p:nvSpPr>
        <p:spPr>
          <a:xfrm>
            <a:off x="768928" y="580817"/>
            <a:ext cx="5218044" cy="3508653"/>
          </a:xfrm>
          <a:prstGeom prst="rect">
            <a:avLst/>
          </a:prstGeom>
          <a:noFill/>
        </p:spPr>
        <p:txBody>
          <a:bodyPr wrap="square">
            <a:spAutoFit/>
          </a:bodyPr>
          <a:lstStyle/>
          <a:p>
            <a:pPr algn="just"/>
            <a:r>
              <a:rPr lang="es-ES" sz="2400" b="1" dirty="0">
                <a:solidFill>
                  <a:srgbClr val="00B0F0"/>
                </a:solidFill>
              </a:rPr>
              <a:t>b. Costos de minado</a:t>
            </a:r>
            <a:r>
              <a:rPr lang="es-ES" dirty="0"/>
              <a:t> </a:t>
            </a:r>
          </a:p>
          <a:p>
            <a:pPr algn="just"/>
            <a:r>
              <a:rPr lang="es-ES" dirty="0"/>
              <a:t>Son todos aquellos costos en que se incurre para obtener el proceso de explotación desde mina hasta la planta de procesos. Estos involucran: </a:t>
            </a:r>
          </a:p>
          <a:p>
            <a:pPr algn="just"/>
            <a:r>
              <a:rPr lang="es-ES" dirty="0"/>
              <a:t>• Mano de obra </a:t>
            </a:r>
          </a:p>
          <a:p>
            <a:pPr algn="just"/>
            <a:r>
              <a:rPr lang="es-ES" dirty="0"/>
              <a:t>• Operaciones (tercerización de procesos, alquileres) </a:t>
            </a:r>
          </a:p>
          <a:p>
            <a:pPr marL="625475" indent="-285750" algn="just">
              <a:buFont typeface="Wingdings" panose="05000000000000000000" pitchFamily="2" charset="2"/>
              <a:buChar char="ü"/>
            </a:pPr>
            <a:r>
              <a:rPr lang="es-ES" dirty="0"/>
              <a:t>Perforación </a:t>
            </a:r>
          </a:p>
          <a:p>
            <a:pPr marL="625475" indent="-285750" algn="just">
              <a:buFont typeface="Wingdings" panose="05000000000000000000" pitchFamily="2" charset="2"/>
              <a:buChar char="ü"/>
            </a:pPr>
            <a:r>
              <a:rPr lang="es-ES" dirty="0"/>
              <a:t>Voladura </a:t>
            </a:r>
          </a:p>
          <a:p>
            <a:pPr marL="625475" indent="-285750" algn="just">
              <a:buFont typeface="Wingdings" panose="05000000000000000000" pitchFamily="2" charset="2"/>
              <a:buChar char="ü"/>
            </a:pPr>
            <a:r>
              <a:rPr lang="es-ES" dirty="0"/>
              <a:t>Acarreo </a:t>
            </a:r>
          </a:p>
          <a:p>
            <a:pPr marL="625475" indent="-285750" algn="just">
              <a:buFont typeface="Wingdings" panose="05000000000000000000" pitchFamily="2" charset="2"/>
              <a:buChar char="ü"/>
            </a:pPr>
            <a:r>
              <a:rPr lang="es-ES" dirty="0"/>
              <a:t>Transporte </a:t>
            </a:r>
          </a:p>
          <a:p>
            <a:pPr marL="625475" indent="-285750" algn="just">
              <a:buFont typeface="Wingdings" panose="05000000000000000000" pitchFamily="2" charset="2"/>
              <a:buChar char="ü"/>
            </a:pPr>
            <a:r>
              <a:rPr lang="es-ES" dirty="0"/>
              <a:t>Servicios auxiliares (Relleno, </a:t>
            </a:r>
            <a:r>
              <a:rPr lang="es-ES" dirty="0" err="1"/>
              <a:t>ventilacion</a:t>
            </a:r>
            <a:r>
              <a:rPr lang="es-ES" dirty="0"/>
              <a:t>, instalaciones). </a:t>
            </a:r>
            <a:endParaRPr lang="es-PE" dirty="0"/>
          </a:p>
        </p:txBody>
      </p:sp>
      <p:sp>
        <p:nvSpPr>
          <p:cNvPr id="6" name="Elipse 5">
            <a:extLst>
              <a:ext uri="{FF2B5EF4-FFF2-40B4-BE49-F238E27FC236}">
                <a16:creationId xmlns:a16="http://schemas.microsoft.com/office/drawing/2014/main" id="{B3D2BBF4-C246-194F-AE79-74A3D6AC5157}"/>
              </a:ext>
            </a:extLst>
          </p:cNvPr>
          <p:cNvSpPr/>
          <p:nvPr/>
        </p:nvSpPr>
        <p:spPr>
          <a:xfrm>
            <a:off x="1192696" y="2335696"/>
            <a:ext cx="1510747" cy="58640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CuadroTexto 7">
            <a:extLst>
              <a:ext uri="{FF2B5EF4-FFF2-40B4-BE49-F238E27FC236}">
                <a16:creationId xmlns:a16="http://schemas.microsoft.com/office/drawing/2014/main" id="{C4676CC0-F732-1BB9-75D4-E37136F31F84}"/>
              </a:ext>
            </a:extLst>
          </p:cNvPr>
          <p:cNvSpPr txBox="1"/>
          <p:nvPr/>
        </p:nvSpPr>
        <p:spPr>
          <a:xfrm>
            <a:off x="6281531" y="534842"/>
            <a:ext cx="5218044" cy="3785652"/>
          </a:xfrm>
          <a:prstGeom prst="rect">
            <a:avLst/>
          </a:prstGeom>
          <a:noFill/>
        </p:spPr>
        <p:txBody>
          <a:bodyPr wrap="square">
            <a:spAutoFit/>
          </a:bodyPr>
          <a:lstStyle/>
          <a:p>
            <a:pPr algn="just"/>
            <a:r>
              <a:rPr lang="es-ES" sz="2400" b="1" dirty="0">
                <a:solidFill>
                  <a:srgbClr val="00B0F0"/>
                </a:solidFill>
              </a:rPr>
              <a:t>c. Costos de procesamiento </a:t>
            </a:r>
          </a:p>
          <a:p>
            <a:pPr algn="just"/>
            <a:r>
              <a:rPr lang="es-ES" dirty="0"/>
              <a:t>Son aquellos costos en los que se incurre para procesar los minerales ya sea el método que se emplee flotación, lixiviación para obtener los concentrados y/o barras de metal. </a:t>
            </a:r>
          </a:p>
          <a:p>
            <a:pPr algn="just"/>
            <a:r>
              <a:rPr lang="es-ES" dirty="0"/>
              <a:t>Esto incluye: </a:t>
            </a:r>
          </a:p>
          <a:p>
            <a:pPr algn="just"/>
            <a:r>
              <a:rPr lang="es-ES" dirty="0"/>
              <a:t>• Chancado primario </a:t>
            </a:r>
          </a:p>
          <a:p>
            <a:pPr algn="just"/>
            <a:r>
              <a:rPr lang="es-ES" dirty="0"/>
              <a:t>• Chancado secundario </a:t>
            </a:r>
          </a:p>
          <a:p>
            <a:pPr algn="just"/>
            <a:r>
              <a:rPr lang="es-ES" dirty="0"/>
              <a:t>• Molienda (primaria, secundaria …) </a:t>
            </a:r>
          </a:p>
          <a:p>
            <a:pPr algn="just"/>
            <a:r>
              <a:rPr lang="es-ES" dirty="0"/>
              <a:t>• Transporte por fajas. </a:t>
            </a:r>
          </a:p>
          <a:p>
            <a:pPr algn="just"/>
            <a:r>
              <a:rPr lang="es-ES" dirty="0"/>
              <a:t>• Reactivos. </a:t>
            </a:r>
          </a:p>
          <a:p>
            <a:pPr algn="just"/>
            <a:r>
              <a:rPr lang="es-ES" dirty="0"/>
              <a:t>• Laboratorio metalúrgico </a:t>
            </a:r>
          </a:p>
          <a:p>
            <a:pPr algn="just"/>
            <a:r>
              <a:rPr lang="es-ES" dirty="0"/>
              <a:t>• Disposición de relaves</a:t>
            </a:r>
            <a:endParaRPr lang="es-PE" dirty="0"/>
          </a:p>
        </p:txBody>
      </p:sp>
      <p:pic>
        <p:nvPicPr>
          <p:cNvPr id="9" name="Imagen 8">
            <a:extLst>
              <a:ext uri="{FF2B5EF4-FFF2-40B4-BE49-F238E27FC236}">
                <a16:creationId xmlns:a16="http://schemas.microsoft.com/office/drawing/2014/main" id="{0C1A3A44-0103-92AD-3FE5-E611ADBF8FEC}"/>
              </a:ext>
            </a:extLst>
          </p:cNvPr>
          <p:cNvPicPr>
            <a:picLocks noChangeAspect="1"/>
          </p:cNvPicPr>
          <p:nvPr/>
        </p:nvPicPr>
        <p:blipFill>
          <a:blip r:embed="rId2"/>
          <a:stretch>
            <a:fillRect/>
          </a:stretch>
        </p:blipFill>
        <p:spPr>
          <a:xfrm>
            <a:off x="1192696" y="4320494"/>
            <a:ext cx="5006952" cy="1956689"/>
          </a:xfrm>
          <a:prstGeom prst="rect">
            <a:avLst/>
          </a:prstGeom>
        </p:spPr>
      </p:pic>
      <p:pic>
        <p:nvPicPr>
          <p:cNvPr id="10" name="Imagen 9">
            <a:extLst>
              <a:ext uri="{FF2B5EF4-FFF2-40B4-BE49-F238E27FC236}">
                <a16:creationId xmlns:a16="http://schemas.microsoft.com/office/drawing/2014/main" id="{3E81638F-7EBD-C69F-0041-9E37CDB3ABF9}"/>
              </a:ext>
            </a:extLst>
          </p:cNvPr>
          <p:cNvPicPr>
            <a:picLocks noChangeAspect="1"/>
          </p:cNvPicPr>
          <p:nvPr/>
        </p:nvPicPr>
        <p:blipFill>
          <a:blip r:embed="rId3"/>
          <a:stretch>
            <a:fillRect/>
          </a:stretch>
        </p:blipFill>
        <p:spPr>
          <a:xfrm>
            <a:off x="6533963" y="4320494"/>
            <a:ext cx="3971925" cy="1956689"/>
          </a:xfrm>
          <a:prstGeom prst="rect">
            <a:avLst/>
          </a:prstGeom>
        </p:spPr>
      </p:pic>
      <p:sp>
        <p:nvSpPr>
          <p:cNvPr id="2" name="Marcador de fecha 1">
            <a:extLst>
              <a:ext uri="{FF2B5EF4-FFF2-40B4-BE49-F238E27FC236}">
                <a16:creationId xmlns:a16="http://schemas.microsoft.com/office/drawing/2014/main" id="{7B660530-D925-E40F-0B52-710C70D6EB78}"/>
              </a:ext>
            </a:extLst>
          </p:cNvPr>
          <p:cNvSpPr>
            <a:spLocks noGrp="1"/>
          </p:cNvSpPr>
          <p:nvPr>
            <p:ph type="dt" sz="half" idx="10"/>
          </p:nvPr>
        </p:nvSpPr>
        <p:spPr/>
        <p:txBody>
          <a:bodyPr/>
          <a:lstStyle/>
          <a:p>
            <a:fld id="{7EBC6160-A784-4EA5-AFCF-DD26CF565033}" type="datetime1">
              <a:rPr lang="es-PE" smtClean="0"/>
              <a:t>23/02/2025</a:t>
            </a:fld>
            <a:endParaRPr lang="es-PE"/>
          </a:p>
        </p:txBody>
      </p:sp>
      <p:sp>
        <p:nvSpPr>
          <p:cNvPr id="3" name="Marcador de número de diapositiva 2">
            <a:extLst>
              <a:ext uri="{FF2B5EF4-FFF2-40B4-BE49-F238E27FC236}">
                <a16:creationId xmlns:a16="http://schemas.microsoft.com/office/drawing/2014/main" id="{16DB9B56-9376-C565-B821-AB6CC5452E3F}"/>
              </a:ext>
            </a:extLst>
          </p:cNvPr>
          <p:cNvSpPr>
            <a:spLocks noGrp="1"/>
          </p:cNvSpPr>
          <p:nvPr>
            <p:ph type="sldNum" sz="quarter" idx="12"/>
          </p:nvPr>
        </p:nvSpPr>
        <p:spPr/>
        <p:txBody>
          <a:bodyPr/>
          <a:lstStyle/>
          <a:p>
            <a:fld id="{92D991C5-A440-4FEB-9835-A0DFE9D20E97}" type="slidenum">
              <a:rPr lang="es-PE" smtClean="0"/>
              <a:t>11</a:t>
            </a:fld>
            <a:endParaRPr lang="es-PE"/>
          </a:p>
        </p:txBody>
      </p:sp>
    </p:spTree>
    <p:extLst>
      <p:ext uri="{BB962C8B-B14F-4D97-AF65-F5344CB8AC3E}">
        <p14:creationId xmlns:p14="http://schemas.microsoft.com/office/powerpoint/2010/main" val="4045164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7B45B08-EC1D-A6F6-3508-F4AA4D34667C}"/>
              </a:ext>
            </a:extLst>
          </p:cNvPr>
          <p:cNvSpPr txBox="1"/>
          <p:nvPr/>
        </p:nvSpPr>
        <p:spPr>
          <a:xfrm>
            <a:off x="725556" y="566710"/>
            <a:ext cx="5267739" cy="5078313"/>
          </a:xfrm>
          <a:prstGeom prst="rect">
            <a:avLst/>
          </a:prstGeom>
          <a:noFill/>
        </p:spPr>
        <p:txBody>
          <a:bodyPr wrap="square">
            <a:spAutoFit/>
          </a:bodyPr>
          <a:lstStyle/>
          <a:p>
            <a:pPr algn="just"/>
            <a:r>
              <a:rPr lang="es-ES" sz="2400" b="1" dirty="0">
                <a:solidFill>
                  <a:srgbClr val="00B0F0"/>
                </a:solidFill>
              </a:rPr>
              <a:t>d. Costos de servicios generales y administrativos</a:t>
            </a:r>
          </a:p>
          <a:p>
            <a:pPr algn="just"/>
            <a:endParaRPr lang="es-ES" sz="2400" b="1" dirty="0">
              <a:solidFill>
                <a:srgbClr val="00B0F0"/>
              </a:solidFill>
            </a:endParaRPr>
          </a:p>
          <a:p>
            <a:pPr algn="just"/>
            <a:r>
              <a:rPr lang="es-ES" dirty="0"/>
              <a:t>La empresa minera aplica recursos financieros para : </a:t>
            </a:r>
          </a:p>
          <a:p>
            <a:pPr marL="285750" indent="-285750" algn="just">
              <a:buFont typeface="Arial" panose="020B0604020202020204" pitchFamily="34" charset="0"/>
              <a:buChar char="•"/>
            </a:pPr>
            <a:r>
              <a:rPr lang="es-ES" dirty="0"/>
              <a:t>Personal de gestión administrativa de la mina y la planta, </a:t>
            </a:r>
          </a:p>
          <a:p>
            <a:pPr marL="285750" indent="-285750" algn="just">
              <a:buFont typeface="Arial" panose="020B0604020202020204" pitchFamily="34" charset="0"/>
              <a:buChar char="•"/>
            </a:pPr>
            <a:r>
              <a:rPr lang="es-ES" dirty="0"/>
              <a:t>Equipos de protección personal. </a:t>
            </a:r>
          </a:p>
          <a:p>
            <a:pPr marL="285750" indent="-285750" algn="just">
              <a:buFont typeface="Arial" panose="020B0604020202020204" pitchFamily="34" charset="0"/>
              <a:buChar char="•"/>
            </a:pPr>
            <a:r>
              <a:rPr lang="es-ES" dirty="0"/>
              <a:t>Gestión de los recursos humanos, como reclutamiento, selección y contratación, entrenamiento de personal, material de oficina, comunicaciones, licencias, consultorías, transporte de personal, supervisión, </a:t>
            </a:r>
          </a:p>
          <a:p>
            <a:pPr marL="285750" indent="-285750" algn="just">
              <a:buFont typeface="Arial" panose="020B0604020202020204" pitchFamily="34" charset="0"/>
              <a:buChar char="•"/>
            </a:pPr>
            <a:r>
              <a:rPr lang="es-ES" dirty="0"/>
              <a:t>Mantenimiento de vías de acceso al campamento, infraestructura de edificios, campamentos, alimentación, software, seguridad civil entre otros desembolsos vinculados con los servicios generales y administrativos que realiza la empresa minera.</a:t>
            </a:r>
            <a:endParaRPr lang="es-PE" dirty="0"/>
          </a:p>
        </p:txBody>
      </p:sp>
      <p:sp>
        <p:nvSpPr>
          <p:cNvPr id="7" name="CuadroTexto 6">
            <a:extLst>
              <a:ext uri="{FF2B5EF4-FFF2-40B4-BE49-F238E27FC236}">
                <a16:creationId xmlns:a16="http://schemas.microsoft.com/office/drawing/2014/main" id="{77488E5D-BC33-3E3C-0836-DB2B540C92DC}"/>
              </a:ext>
            </a:extLst>
          </p:cNvPr>
          <p:cNvSpPr txBox="1"/>
          <p:nvPr/>
        </p:nvSpPr>
        <p:spPr>
          <a:xfrm>
            <a:off x="6198705" y="566710"/>
            <a:ext cx="5267739" cy="5539978"/>
          </a:xfrm>
          <a:prstGeom prst="rect">
            <a:avLst/>
          </a:prstGeom>
          <a:noFill/>
        </p:spPr>
        <p:txBody>
          <a:bodyPr wrap="square">
            <a:spAutoFit/>
          </a:bodyPr>
          <a:lstStyle/>
          <a:p>
            <a:pPr algn="just"/>
            <a:r>
              <a:rPr lang="es-ES" sz="2400" b="1" dirty="0">
                <a:solidFill>
                  <a:srgbClr val="00B0F0"/>
                </a:solidFill>
              </a:rPr>
              <a:t>e. Costos de sostenibilidad </a:t>
            </a:r>
          </a:p>
          <a:p>
            <a:pPr algn="just"/>
            <a:r>
              <a:rPr lang="es-ES" dirty="0"/>
              <a:t>Los costos de este rubro de sostenibilidad y relacionados son necesarios para lograr la calidad de los productos mineros. </a:t>
            </a:r>
          </a:p>
          <a:p>
            <a:pPr algn="just"/>
            <a:r>
              <a:rPr lang="es-ES" dirty="0"/>
              <a:t>Estos son: </a:t>
            </a:r>
          </a:p>
          <a:p>
            <a:pPr marL="285750" indent="-285750" algn="just">
              <a:buFont typeface="Arial" panose="020B0604020202020204" pitchFamily="34" charset="0"/>
              <a:buChar char="•"/>
            </a:pPr>
            <a:r>
              <a:rPr lang="es-ES" dirty="0"/>
              <a:t>Desembolsos en planeamiento estratégico. </a:t>
            </a:r>
          </a:p>
          <a:p>
            <a:pPr marL="285750" indent="-285750" algn="just">
              <a:buFont typeface="Arial" panose="020B0604020202020204" pitchFamily="34" charset="0"/>
              <a:buChar char="•"/>
            </a:pPr>
            <a:r>
              <a:rPr lang="es-ES" dirty="0"/>
              <a:t>Implementación de los sistemas de gestión. </a:t>
            </a:r>
          </a:p>
          <a:p>
            <a:pPr marL="285750" indent="-285750" algn="just">
              <a:buFont typeface="Arial" panose="020B0604020202020204" pitchFamily="34" charset="0"/>
              <a:buChar char="•"/>
            </a:pPr>
            <a:r>
              <a:rPr lang="es-ES" dirty="0"/>
              <a:t>Estudios de medio ambiente. </a:t>
            </a:r>
          </a:p>
          <a:p>
            <a:pPr marL="285750" indent="-285750" algn="just">
              <a:buFont typeface="Arial" panose="020B0604020202020204" pitchFamily="34" charset="0"/>
              <a:buChar char="•"/>
            </a:pPr>
            <a:r>
              <a:rPr lang="es-ES" dirty="0"/>
              <a:t>Relaciones con la comunidad, auditorias, seguimientos y otros relacionados con la responsabilidad social de la empresa minera y su entorno</a:t>
            </a:r>
          </a:p>
          <a:p>
            <a:pPr algn="just"/>
            <a:r>
              <a:rPr lang="es-ES" sz="2400" b="1" dirty="0">
                <a:solidFill>
                  <a:srgbClr val="00B0F0"/>
                </a:solidFill>
              </a:rPr>
              <a:t>f. Costos legales</a:t>
            </a:r>
          </a:p>
          <a:p>
            <a:pPr algn="just"/>
            <a:r>
              <a:rPr lang="es-ES" dirty="0"/>
              <a:t>La empresa minera realiza desembolsos, en: </a:t>
            </a:r>
          </a:p>
          <a:p>
            <a:pPr marL="285750" indent="-285750" algn="just">
              <a:buFont typeface="Arial" panose="020B0604020202020204" pitchFamily="34" charset="0"/>
              <a:buChar char="•"/>
            </a:pPr>
            <a:r>
              <a:rPr lang="es-ES" dirty="0"/>
              <a:t>Impuestos de la zona donde se encuentra la planta, regalías. </a:t>
            </a:r>
          </a:p>
          <a:p>
            <a:pPr marL="285750" indent="-285750" algn="just">
              <a:buFont typeface="Arial" panose="020B0604020202020204" pitchFamily="34" charset="0"/>
              <a:buChar char="•"/>
            </a:pPr>
            <a:r>
              <a:rPr lang="es-ES" dirty="0"/>
              <a:t>Derechos mineros. </a:t>
            </a:r>
          </a:p>
          <a:p>
            <a:pPr marL="285750" indent="-285750" algn="just">
              <a:buFont typeface="Arial" panose="020B0604020202020204" pitchFamily="34" charset="0"/>
              <a:buChar char="•"/>
            </a:pPr>
            <a:r>
              <a:rPr lang="es-ES" dirty="0"/>
              <a:t>Licencias y otros gastos relacionados con los contratos que hacen viable la gestión minera.</a:t>
            </a:r>
            <a:endParaRPr lang="es-PE" dirty="0"/>
          </a:p>
        </p:txBody>
      </p:sp>
      <p:sp>
        <p:nvSpPr>
          <p:cNvPr id="2" name="Marcador de fecha 1">
            <a:extLst>
              <a:ext uri="{FF2B5EF4-FFF2-40B4-BE49-F238E27FC236}">
                <a16:creationId xmlns:a16="http://schemas.microsoft.com/office/drawing/2014/main" id="{E008D717-91AC-74A0-3691-4BCCF8A1FD80}"/>
              </a:ext>
            </a:extLst>
          </p:cNvPr>
          <p:cNvSpPr>
            <a:spLocks noGrp="1"/>
          </p:cNvSpPr>
          <p:nvPr>
            <p:ph type="dt" sz="half" idx="10"/>
          </p:nvPr>
        </p:nvSpPr>
        <p:spPr/>
        <p:txBody>
          <a:bodyPr/>
          <a:lstStyle/>
          <a:p>
            <a:fld id="{273DB219-474A-4E0E-91CC-CF842856DF53}" type="datetime1">
              <a:rPr lang="es-PE" smtClean="0"/>
              <a:t>23/02/2025</a:t>
            </a:fld>
            <a:endParaRPr lang="es-PE"/>
          </a:p>
        </p:txBody>
      </p:sp>
      <p:sp>
        <p:nvSpPr>
          <p:cNvPr id="3" name="Marcador de número de diapositiva 2">
            <a:extLst>
              <a:ext uri="{FF2B5EF4-FFF2-40B4-BE49-F238E27FC236}">
                <a16:creationId xmlns:a16="http://schemas.microsoft.com/office/drawing/2014/main" id="{E81882D2-8684-B0C1-8C11-39062DCEF80D}"/>
              </a:ext>
            </a:extLst>
          </p:cNvPr>
          <p:cNvSpPr>
            <a:spLocks noGrp="1"/>
          </p:cNvSpPr>
          <p:nvPr>
            <p:ph type="sldNum" sz="quarter" idx="12"/>
          </p:nvPr>
        </p:nvSpPr>
        <p:spPr/>
        <p:txBody>
          <a:bodyPr/>
          <a:lstStyle/>
          <a:p>
            <a:fld id="{92D991C5-A440-4FEB-9835-A0DFE9D20E97}" type="slidenum">
              <a:rPr lang="es-PE" smtClean="0"/>
              <a:t>12</a:t>
            </a:fld>
            <a:endParaRPr lang="es-PE"/>
          </a:p>
        </p:txBody>
      </p:sp>
    </p:spTree>
    <p:extLst>
      <p:ext uri="{BB962C8B-B14F-4D97-AF65-F5344CB8AC3E}">
        <p14:creationId xmlns:p14="http://schemas.microsoft.com/office/powerpoint/2010/main" val="263569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6E02B-BAF1-A285-58EE-131D7C46D52C}"/>
              </a:ext>
            </a:extLst>
          </p:cNvPr>
          <p:cNvSpPr>
            <a:spLocks noGrp="1"/>
          </p:cNvSpPr>
          <p:nvPr>
            <p:ph type="title"/>
          </p:nvPr>
        </p:nvSpPr>
        <p:spPr>
          <a:xfrm>
            <a:off x="838200" y="642379"/>
            <a:ext cx="8758287" cy="649709"/>
          </a:xfrm>
        </p:spPr>
        <p:txBody>
          <a:bodyPr>
            <a:normAutofit fontScale="90000"/>
          </a:bodyPr>
          <a:lstStyle/>
          <a:p>
            <a:r>
              <a:rPr lang="es-PE" sz="3200" b="1" dirty="0"/>
              <a:t>4.6. CLASIFICACIÓN DE COSTOS PARA LA PERFORACIÓN Y VOLADURA</a:t>
            </a:r>
          </a:p>
        </p:txBody>
      </p:sp>
      <p:sp>
        <p:nvSpPr>
          <p:cNvPr id="5" name="CuadroTexto 4">
            <a:extLst>
              <a:ext uri="{FF2B5EF4-FFF2-40B4-BE49-F238E27FC236}">
                <a16:creationId xmlns:a16="http://schemas.microsoft.com/office/drawing/2014/main" id="{7A233B70-D92A-8020-D2D1-70A33EE9F51A}"/>
              </a:ext>
            </a:extLst>
          </p:cNvPr>
          <p:cNvSpPr txBox="1"/>
          <p:nvPr/>
        </p:nvSpPr>
        <p:spPr>
          <a:xfrm>
            <a:off x="705678" y="1909687"/>
            <a:ext cx="5307496" cy="4524315"/>
          </a:xfrm>
          <a:prstGeom prst="rect">
            <a:avLst/>
          </a:prstGeom>
          <a:noFill/>
        </p:spPr>
        <p:txBody>
          <a:bodyPr wrap="square">
            <a:spAutoFit/>
          </a:bodyPr>
          <a:lstStyle/>
          <a:p>
            <a:pPr marL="342900" indent="-342900" algn="just">
              <a:buAutoNum type="alphaLcParenR"/>
            </a:pPr>
            <a:r>
              <a:rPr lang="es-ES" b="1" i="0" dirty="0">
                <a:effectLst/>
              </a:rPr>
              <a:t>SEGÚN SU ASIGNACIÓN </a:t>
            </a:r>
          </a:p>
          <a:p>
            <a:pPr algn="just"/>
            <a:endParaRPr lang="es-ES" b="1" i="0" dirty="0">
              <a:effectLst/>
            </a:endParaRPr>
          </a:p>
          <a:p>
            <a:pPr marL="342900" indent="-342900" algn="just">
              <a:buAutoNum type="arabicParenR"/>
            </a:pPr>
            <a:r>
              <a:rPr lang="es-ES" b="1" i="0" dirty="0">
                <a:effectLst/>
              </a:rPr>
              <a:t>Costos Directos</a:t>
            </a:r>
            <a:r>
              <a:rPr lang="es-ES" i="0" dirty="0">
                <a:effectLst/>
              </a:rPr>
              <a:t>.- Son aquellos que están involucrados en el proceso productivo. </a:t>
            </a:r>
            <a:r>
              <a:rPr lang="es-ES" i="0" dirty="0" err="1">
                <a:effectLst/>
              </a:rPr>
              <a:t>Ejm</a:t>
            </a:r>
            <a:r>
              <a:rPr lang="es-ES" i="0" dirty="0">
                <a:effectLst/>
              </a:rPr>
              <a:t>: costos de materiales directos y de mano de obra directa. </a:t>
            </a:r>
          </a:p>
          <a:p>
            <a:pPr marL="342900" indent="-342900" algn="just">
              <a:buAutoNum type="arabicParenR"/>
            </a:pPr>
            <a:r>
              <a:rPr lang="es-ES" b="1" i="0" dirty="0">
                <a:effectLst/>
              </a:rPr>
              <a:t>Costos Indirectos</a:t>
            </a:r>
            <a:r>
              <a:rPr lang="es-ES" i="0" dirty="0">
                <a:effectLst/>
              </a:rPr>
              <a:t>.- Son aquellos que no se identifican directamente con el proceso productivo, pero que son necesarios para que el producto o servicio sea terminado. </a:t>
            </a:r>
          </a:p>
          <a:p>
            <a:pPr algn="just"/>
            <a:endParaRPr lang="es-ES" i="0" dirty="0">
              <a:effectLst/>
            </a:endParaRPr>
          </a:p>
          <a:p>
            <a:pPr algn="just"/>
            <a:r>
              <a:rPr lang="es-ES" b="1" dirty="0"/>
              <a:t>b</a:t>
            </a:r>
            <a:r>
              <a:rPr lang="es-ES" b="1" i="0" dirty="0">
                <a:effectLst/>
              </a:rPr>
              <a:t>) SEGÚN SU GRADO DE VARIABILIDAD </a:t>
            </a:r>
          </a:p>
          <a:p>
            <a:pPr algn="just"/>
            <a:endParaRPr lang="es-ES" b="1" i="0" dirty="0">
              <a:effectLst/>
            </a:endParaRPr>
          </a:p>
          <a:p>
            <a:pPr marL="342900" indent="-342900" algn="just">
              <a:buAutoNum type="arabicParenR"/>
            </a:pPr>
            <a:r>
              <a:rPr lang="es-ES" b="1" i="0" dirty="0">
                <a:effectLst/>
              </a:rPr>
              <a:t>Costos Fijos</a:t>
            </a:r>
            <a:r>
              <a:rPr lang="es-ES" i="0" dirty="0">
                <a:effectLst/>
              </a:rPr>
              <a:t>.- Es aquellos que son constantes en el corto plazo. </a:t>
            </a:r>
            <a:r>
              <a:rPr lang="es-ES" i="0" dirty="0" err="1">
                <a:effectLst/>
              </a:rPr>
              <a:t>Ejm</a:t>
            </a:r>
            <a:r>
              <a:rPr lang="es-ES" i="0" dirty="0">
                <a:effectLst/>
              </a:rPr>
              <a:t>: Inmuebles , planta, vehículos, etc. </a:t>
            </a:r>
          </a:p>
          <a:p>
            <a:pPr marL="342900" indent="-342900" algn="just">
              <a:buAutoNum type="arabicParenR"/>
            </a:pPr>
            <a:r>
              <a:rPr lang="es-ES" b="1" i="0" dirty="0">
                <a:effectLst/>
              </a:rPr>
              <a:t>Costos Variables</a:t>
            </a:r>
            <a:r>
              <a:rPr lang="es-ES" i="0" dirty="0">
                <a:effectLst/>
              </a:rPr>
              <a:t>.- Es todo costo que es modificable en corto plazo. </a:t>
            </a:r>
            <a:r>
              <a:rPr lang="es-ES" i="0" dirty="0" err="1">
                <a:effectLst/>
              </a:rPr>
              <a:t>Ejm</a:t>
            </a:r>
            <a:r>
              <a:rPr lang="es-ES" i="0" dirty="0">
                <a:effectLst/>
              </a:rPr>
              <a:t>: Personal, insumos, etc.</a:t>
            </a:r>
            <a:endParaRPr lang="es-PE" dirty="0"/>
          </a:p>
        </p:txBody>
      </p:sp>
      <p:sp>
        <p:nvSpPr>
          <p:cNvPr id="7" name="CuadroTexto 6">
            <a:extLst>
              <a:ext uri="{FF2B5EF4-FFF2-40B4-BE49-F238E27FC236}">
                <a16:creationId xmlns:a16="http://schemas.microsoft.com/office/drawing/2014/main" id="{B634EEB8-A3D1-EE5E-9933-26080D79895D}"/>
              </a:ext>
            </a:extLst>
          </p:cNvPr>
          <p:cNvSpPr txBox="1"/>
          <p:nvPr/>
        </p:nvSpPr>
        <p:spPr>
          <a:xfrm>
            <a:off x="6268691" y="1981489"/>
            <a:ext cx="5307495" cy="1754326"/>
          </a:xfrm>
          <a:prstGeom prst="rect">
            <a:avLst/>
          </a:prstGeom>
          <a:noFill/>
        </p:spPr>
        <p:txBody>
          <a:bodyPr wrap="square">
            <a:spAutoFit/>
          </a:bodyPr>
          <a:lstStyle/>
          <a:p>
            <a:pPr algn="just"/>
            <a:r>
              <a:rPr lang="es-ES" b="1" i="0" dirty="0">
                <a:effectLst/>
              </a:rPr>
              <a:t>c) SEGÚN SU COMPORTAMIENTO</a:t>
            </a:r>
          </a:p>
          <a:p>
            <a:pPr algn="just"/>
            <a:r>
              <a:rPr lang="es-ES" b="0" i="0" dirty="0">
                <a:effectLst/>
              </a:rPr>
              <a:t> </a:t>
            </a:r>
          </a:p>
          <a:p>
            <a:pPr marL="342900" indent="-342900" algn="just">
              <a:buAutoNum type="arabicParenR"/>
            </a:pPr>
            <a:r>
              <a:rPr lang="es-ES" b="1" i="0" dirty="0">
                <a:effectLst/>
              </a:rPr>
              <a:t>Costo Unitario</a:t>
            </a:r>
            <a:r>
              <a:rPr lang="es-ES" b="0" i="0" dirty="0">
                <a:effectLst/>
              </a:rPr>
              <a:t>.- Es el costo por unidad. </a:t>
            </a:r>
          </a:p>
          <a:p>
            <a:pPr marL="342900" indent="-342900" algn="just">
              <a:buAutoNum type="arabicParenR"/>
            </a:pPr>
            <a:r>
              <a:rPr lang="es-ES" b="1" i="0" dirty="0">
                <a:effectLst/>
              </a:rPr>
              <a:t>Costo Total</a:t>
            </a:r>
            <a:r>
              <a:rPr lang="es-ES" b="0" i="0" dirty="0">
                <a:effectLst/>
              </a:rPr>
              <a:t>.- Es la suma total de todos los costos involucrados, viene a ser la multiplicación del costo total por unidad por las unidades producidas.</a:t>
            </a:r>
            <a:endParaRPr lang="es-PE" dirty="0"/>
          </a:p>
        </p:txBody>
      </p:sp>
      <p:sp>
        <p:nvSpPr>
          <p:cNvPr id="9" name="CuadroTexto 8">
            <a:extLst>
              <a:ext uri="{FF2B5EF4-FFF2-40B4-BE49-F238E27FC236}">
                <a16:creationId xmlns:a16="http://schemas.microsoft.com/office/drawing/2014/main" id="{FBADE079-C7B6-63C5-FC97-4ECED2662A31}"/>
              </a:ext>
            </a:extLst>
          </p:cNvPr>
          <p:cNvSpPr txBox="1"/>
          <p:nvPr/>
        </p:nvSpPr>
        <p:spPr>
          <a:xfrm>
            <a:off x="1051062" y="1226727"/>
            <a:ext cx="10435259" cy="369332"/>
          </a:xfrm>
          <a:prstGeom prst="rect">
            <a:avLst/>
          </a:prstGeom>
          <a:noFill/>
        </p:spPr>
        <p:txBody>
          <a:bodyPr wrap="square">
            <a:spAutoFit/>
          </a:bodyPr>
          <a:lstStyle/>
          <a:p>
            <a:pPr algn="just"/>
            <a:r>
              <a:rPr lang="es-ES" i="0" dirty="0">
                <a:effectLst/>
              </a:rPr>
              <a:t>Para estimar los costos de perforación y voladura; los costos se clasifican como sigue:</a:t>
            </a:r>
          </a:p>
        </p:txBody>
      </p:sp>
      <p:pic>
        <p:nvPicPr>
          <p:cNvPr id="1026" name="Picture 2" descr="Resultado de imagen de costo ">
            <a:extLst>
              <a:ext uri="{FF2B5EF4-FFF2-40B4-BE49-F238E27FC236}">
                <a16:creationId xmlns:a16="http://schemas.microsoft.com/office/drawing/2014/main" id="{D18BC7E6-D617-6940-A583-9062C6243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842" y="3873731"/>
            <a:ext cx="4207192" cy="234189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80FE0F9A-F5A8-1CB9-3FDA-9B56CBEECD4D}"/>
              </a:ext>
            </a:extLst>
          </p:cNvPr>
          <p:cNvSpPr>
            <a:spLocks noGrp="1"/>
          </p:cNvSpPr>
          <p:nvPr>
            <p:ph type="dt" sz="half" idx="10"/>
          </p:nvPr>
        </p:nvSpPr>
        <p:spPr/>
        <p:txBody>
          <a:bodyPr/>
          <a:lstStyle/>
          <a:p>
            <a:fld id="{A73FF54D-BDEC-48C2-8815-3B7E59199D7C}" type="datetime1">
              <a:rPr lang="es-PE" smtClean="0"/>
              <a:t>23/02/2025</a:t>
            </a:fld>
            <a:endParaRPr lang="es-PE"/>
          </a:p>
        </p:txBody>
      </p:sp>
      <p:sp>
        <p:nvSpPr>
          <p:cNvPr id="4" name="Marcador de número de diapositiva 3">
            <a:extLst>
              <a:ext uri="{FF2B5EF4-FFF2-40B4-BE49-F238E27FC236}">
                <a16:creationId xmlns:a16="http://schemas.microsoft.com/office/drawing/2014/main" id="{3445CA06-CE86-85BA-DDAA-6F9598E3AF97}"/>
              </a:ext>
            </a:extLst>
          </p:cNvPr>
          <p:cNvSpPr>
            <a:spLocks noGrp="1"/>
          </p:cNvSpPr>
          <p:nvPr>
            <p:ph type="sldNum" sz="quarter" idx="12"/>
          </p:nvPr>
        </p:nvSpPr>
        <p:spPr/>
        <p:txBody>
          <a:bodyPr/>
          <a:lstStyle/>
          <a:p>
            <a:fld id="{92D991C5-A440-4FEB-9835-A0DFE9D20E97}" type="slidenum">
              <a:rPr lang="es-PE" smtClean="0"/>
              <a:t>13</a:t>
            </a:fld>
            <a:endParaRPr lang="es-PE"/>
          </a:p>
        </p:txBody>
      </p:sp>
    </p:spTree>
    <p:extLst>
      <p:ext uri="{BB962C8B-B14F-4D97-AF65-F5344CB8AC3E}">
        <p14:creationId xmlns:p14="http://schemas.microsoft.com/office/powerpoint/2010/main" val="3760065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1225E6-DBFC-B08C-11FE-9DD686F36211}"/>
              </a:ext>
            </a:extLst>
          </p:cNvPr>
          <p:cNvSpPr>
            <a:spLocks noGrp="1"/>
          </p:cNvSpPr>
          <p:nvPr>
            <p:ph type="title"/>
          </p:nvPr>
        </p:nvSpPr>
        <p:spPr>
          <a:xfrm>
            <a:off x="838200" y="541296"/>
            <a:ext cx="8852555" cy="764012"/>
          </a:xfrm>
        </p:spPr>
        <p:txBody>
          <a:bodyPr>
            <a:normAutofit/>
          </a:bodyPr>
          <a:lstStyle/>
          <a:p>
            <a:r>
              <a:rPr lang="es-PE" sz="2250" b="1" dirty="0"/>
              <a:t>4.7. ENFOQUES Y ELEMENTOS QUE INTERVIENEN EN LOS COSTOS DE PERFORACION Y VOLADURA</a:t>
            </a:r>
          </a:p>
        </p:txBody>
      </p:sp>
      <p:sp>
        <p:nvSpPr>
          <p:cNvPr id="5" name="CuadroTexto 4">
            <a:extLst>
              <a:ext uri="{FF2B5EF4-FFF2-40B4-BE49-F238E27FC236}">
                <a16:creationId xmlns:a16="http://schemas.microsoft.com/office/drawing/2014/main" id="{6128A9B3-0848-E667-2791-A12335CA6507}"/>
              </a:ext>
            </a:extLst>
          </p:cNvPr>
          <p:cNvSpPr txBox="1"/>
          <p:nvPr/>
        </p:nvSpPr>
        <p:spPr>
          <a:xfrm>
            <a:off x="695739" y="1238392"/>
            <a:ext cx="5287618" cy="5078313"/>
          </a:xfrm>
          <a:prstGeom prst="rect">
            <a:avLst/>
          </a:prstGeom>
          <a:noFill/>
        </p:spPr>
        <p:txBody>
          <a:bodyPr wrap="square">
            <a:spAutoFit/>
          </a:bodyPr>
          <a:lstStyle/>
          <a:p>
            <a:pPr algn="just"/>
            <a:r>
              <a:rPr lang="es-ES" b="1" u="sng" dirty="0">
                <a:solidFill>
                  <a:srgbClr val="00B0F0"/>
                </a:solidFill>
              </a:rPr>
              <a:t>Enfoque tradicional del costo de perforación y voladura:</a:t>
            </a:r>
          </a:p>
          <a:p>
            <a:pPr algn="just"/>
            <a:r>
              <a:rPr lang="es-ES" b="0" i="0" dirty="0">
                <a:effectLst/>
              </a:rPr>
              <a:t>El enfoque tradicional de la Perforación y Voladura de Rocas ha sido el de </a:t>
            </a:r>
            <a:r>
              <a:rPr lang="es-ES" b="1" i="0" dirty="0">
                <a:effectLst/>
              </a:rPr>
              <a:t>minimizar sus propios costos </a:t>
            </a:r>
            <a:r>
              <a:rPr lang="es-ES" b="0" i="0" dirty="0">
                <a:effectLst/>
              </a:rPr>
              <a:t>. Una óptima gestión implicaba cumplir con los presupuestos </a:t>
            </a:r>
            <a:r>
              <a:rPr lang="es-ES" b="0" i="0" dirty="0" err="1">
                <a:effectLst/>
              </a:rPr>
              <a:t>pre-establecidos</a:t>
            </a:r>
            <a:r>
              <a:rPr lang="es-ES" b="0" i="0" dirty="0">
                <a:effectLst/>
              </a:rPr>
              <a:t> para esta área, sin considerarla como una parte del proceso de agregación de valor, es decir debía cumplir con los siguientes: </a:t>
            </a:r>
          </a:p>
          <a:p>
            <a:pPr marL="285750" indent="-285750" algn="just">
              <a:buFont typeface="Arial" panose="020B0604020202020204" pitchFamily="34" charset="0"/>
              <a:buChar char="•"/>
            </a:pPr>
            <a:r>
              <a:rPr lang="es-ES" b="0" i="0" dirty="0">
                <a:effectLst/>
              </a:rPr>
              <a:t>Producir una pila de material fácilmente extraíble. </a:t>
            </a:r>
          </a:p>
          <a:p>
            <a:pPr marL="285750" indent="-285750" algn="just">
              <a:buFont typeface="Arial" panose="020B0604020202020204" pitchFamily="34" charset="0"/>
              <a:buChar char="•"/>
            </a:pPr>
            <a:r>
              <a:rPr lang="es-ES" b="0" i="0" dirty="0">
                <a:effectLst/>
              </a:rPr>
              <a:t>No provocar molestias ambientales. </a:t>
            </a:r>
          </a:p>
          <a:p>
            <a:pPr marL="285750" indent="-285750" algn="just">
              <a:buFont typeface="Arial" panose="020B0604020202020204" pitchFamily="34" charset="0"/>
              <a:buChar char="•"/>
            </a:pPr>
            <a:r>
              <a:rPr lang="es-ES" b="0" i="0" dirty="0">
                <a:effectLst/>
              </a:rPr>
              <a:t>Mínimo costo de rocas disparadas. </a:t>
            </a:r>
          </a:p>
          <a:p>
            <a:pPr marL="285750" indent="-285750" algn="just">
              <a:buFont typeface="Arial" panose="020B0604020202020204" pitchFamily="34" charset="0"/>
              <a:buChar char="•"/>
            </a:pPr>
            <a:r>
              <a:rPr lang="es-ES" b="0" i="0" dirty="0">
                <a:effectLst/>
              </a:rPr>
              <a:t>Sin daños colaterales. </a:t>
            </a:r>
          </a:p>
          <a:p>
            <a:pPr algn="just"/>
            <a:endParaRPr lang="es-ES" b="0" i="0" dirty="0">
              <a:effectLst/>
            </a:endParaRPr>
          </a:p>
          <a:p>
            <a:pPr algn="just"/>
            <a:r>
              <a:rPr lang="es-ES" b="0" i="0" dirty="0">
                <a:effectLst/>
              </a:rPr>
              <a:t>La idea de fondo era que, con un presupuesto mínimo, no debía causar trastornos operacionales, tales como: </a:t>
            </a:r>
          </a:p>
          <a:p>
            <a:pPr marL="285750" indent="-285750" algn="just">
              <a:buFont typeface="Arial" panose="020B0604020202020204" pitchFamily="34" charset="0"/>
              <a:buChar char="•"/>
            </a:pPr>
            <a:r>
              <a:rPr lang="es-ES" b="0" i="0" dirty="0">
                <a:effectLst/>
              </a:rPr>
              <a:t>Demasiados bancos para los equipos de carguío. </a:t>
            </a:r>
          </a:p>
          <a:p>
            <a:pPr marL="285750" indent="-285750" algn="just">
              <a:buFont typeface="Arial" panose="020B0604020202020204" pitchFamily="34" charset="0"/>
              <a:buChar char="•"/>
            </a:pPr>
            <a:r>
              <a:rPr lang="es-ES" b="0" i="0" dirty="0">
                <a:effectLst/>
              </a:rPr>
              <a:t>Proyecciones de rocas (</a:t>
            </a:r>
            <a:r>
              <a:rPr lang="es-ES" b="0" i="0" dirty="0" err="1">
                <a:effectLst/>
              </a:rPr>
              <a:t>flys</a:t>
            </a:r>
            <a:r>
              <a:rPr lang="es-ES" b="0" i="0" dirty="0">
                <a:effectLst/>
              </a:rPr>
              <a:t> </a:t>
            </a:r>
            <a:r>
              <a:rPr lang="es-ES" b="0" i="0" dirty="0" err="1">
                <a:effectLst/>
              </a:rPr>
              <a:t>rocks</a:t>
            </a:r>
            <a:r>
              <a:rPr lang="es-ES" b="0" i="0" dirty="0">
                <a:effectLst/>
              </a:rPr>
              <a:t>). </a:t>
            </a:r>
          </a:p>
          <a:p>
            <a:pPr marL="285750" indent="-285750" algn="just">
              <a:buFont typeface="Arial" panose="020B0604020202020204" pitchFamily="34" charset="0"/>
              <a:buChar char="•"/>
            </a:pPr>
            <a:r>
              <a:rPr lang="es-ES" b="0" i="0" dirty="0">
                <a:effectLst/>
              </a:rPr>
              <a:t>Gases tóxicos y </a:t>
            </a:r>
            <a:r>
              <a:rPr lang="es-ES" b="0" i="0" dirty="0" err="1">
                <a:effectLst/>
              </a:rPr>
              <a:t>sobreexcavación</a:t>
            </a:r>
            <a:r>
              <a:rPr lang="es-ES" b="0" i="0" dirty="0">
                <a:effectLst/>
              </a:rPr>
              <a:t> hacia las paredes.</a:t>
            </a:r>
            <a:endParaRPr lang="es-PE" dirty="0"/>
          </a:p>
        </p:txBody>
      </p:sp>
      <p:sp>
        <p:nvSpPr>
          <p:cNvPr id="7" name="CuadroTexto 6">
            <a:extLst>
              <a:ext uri="{FF2B5EF4-FFF2-40B4-BE49-F238E27FC236}">
                <a16:creationId xmlns:a16="http://schemas.microsoft.com/office/drawing/2014/main" id="{BB3ACCCF-44CE-FF75-E88B-8FC79D065838}"/>
              </a:ext>
            </a:extLst>
          </p:cNvPr>
          <p:cNvSpPr txBox="1"/>
          <p:nvPr/>
        </p:nvSpPr>
        <p:spPr>
          <a:xfrm>
            <a:off x="6208645" y="1255095"/>
            <a:ext cx="5287616" cy="4801314"/>
          </a:xfrm>
          <a:prstGeom prst="rect">
            <a:avLst/>
          </a:prstGeom>
          <a:noFill/>
        </p:spPr>
        <p:txBody>
          <a:bodyPr wrap="square">
            <a:spAutoFit/>
          </a:bodyPr>
          <a:lstStyle/>
          <a:p>
            <a:pPr algn="just"/>
            <a:r>
              <a:rPr lang="es-ES" b="1" u="sng" dirty="0">
                <a:solidFill>
                  <a:srgbClr val="00B0F0"/>
                </a:solidFill>
              </a:rPr>
              <a:t>Enfoque actual del costo de perforación y voladura:</a:t>
            </a:r>
            <a:endParaRPr lang="es-ES" b="1" i="0" u="sng" dirty="0">
              <a:solidFill>
                <a:srgbClr val="00B0F0"/>
              </a:solidFill>
              <a:effectLst/>
            </a:endParaRPr>
          </a:p>
          <a:p>
            <a:pPr marL="285750" indent="-285750" algn="just">
              <a:buFont typeface="Arial" panose="020B0604020202020204" pitchFamily="34" charset="0"/>
              <a:buChar char="•"/>
            </a:pPr>
            <a:r>
              <a:rPr lang="es-ES" b="0" i="0" dirty="0">
                <a:effectLst/>
              </a:rPr>
              <a:t>Obtención de la fragmentación, según el requerimiento del proceso global (perforación, voladura, carguío, acarreo y chancado). </a:t>
            </a:r>
          </a:p>
          <a:p>
            <a:pPr marL="285750" indent="-285750" algn="just">
              <a:buFont typeface="Arial" panose="020B0604020202020204" pitchFamily="34" charset="0"/>
              <a:buChar char="•"/>
            </a:pPr>
            <a:r>
              <a:rPr lang="es-ES" b="0" i="0" dirty="0">
                <a:effectLst/>
              </a:rPr>
              <a:t>Considerar la voladura como una etapa de la cadena de valor , debe definirse (o acordarse entre los diferentes clientes y proveedores del proceso) los requerimientos de los productos generados por ella, como también definir las características de los “insumos”, especialmente información geotécnica, malla de perforación de acuerdo con el diseño y condiciones de terreno. </a:t>
            </a:r>
          </a:p>
          <a:p>
            <a:pPr marL="285750" indent="-285750" algn="just">
              <a:buFont typeface="Arial" panose="020B0604020202020204" pitchFamily="34" charset="0"/>
              <a:buChar char="•"/>
            </a:pPr>
            <a:r>
              <a:rPr lang="es-ES" b="0" i="0" dirty="0">
                <a:effectLst/>
              </a:rPr>
              <a:t>Primordialmente el objetivo es fragmentar la roca, pero no buscando “la tonelada o el m³ roto más barato ”, sino “la tonelada o el m³ más económico del proceso global. </a:t>
            </a:r>
            <a:br>
              <a:rPr lang="es-ES" b="0" i="0" dirty="0">
                <a:effectLst/>
              </a:rPr>
            </a:br>
            <a:endParaRPr lang="es-PE" dirty="0"/>
          </a:p>
        </p:txBody>
      </p:sp>
      <p:sp>
        <p:nvSpPr>
          <p:cNvPr id="3" name="Marcador de fecha 2">
            <a:extLst>
              <a:ext uri="{FF2B5EF4-FFF2-40B4-BE49-F238E27FC236}">
                <a16:creationId xmlns:a16="http://schemas.microsoft.com/office/drawing/2014/main" id="{1CFA6003-E614-8EAF-1FCC-AD73BE92BE88}"/>
              </a:ext>
            </a:extLst>
          </p:cNvPr>
          <p:cNvSpPr>
            <a:spLocks noGrp="1"/>
          </p:cNvSpPr>
          <p:nvPr>
            <p:ph type="dt" sz="half" idx="10"/>
          </p:nvPr>
        </p:nvSpPr>
        <p:spPr/>
        <p:txBody>
          <a:bodyPr/>
          <a:lstStyle/>
          <a:p>
            <a:fld id="{F186A914-B998-4632-8074-1755E9D95896}" type="datetime1">
              <a:rPr lang="es-PE" smtClean="0"/>
              <a:t>23/02/2025</a:t>
            </a:fld>
            <a:endParaRPr lang="es-PE"/>
          </a:p>
        </p:txBody>
      </p:sp>
      <p:sp>
        <p:nvSpPr>
          <p:cNvPr id="4" name="Marcador de número de diapositiva 3">
            <a:extLst>
              <a:ext uri="{FF2B5EF4-FFF2-40B4-BE49-F238E27FC236}">
                <a16:creationId xmlns:a16="http://schemas.microsoft.com/office/drawing/2014/main" id="{5F7CE1DC-47FA-FA23-20AA-B51779D885E8}"/>
              </a:ext>
            </a:extLst>
          </p:cNvPr>
          <p:cNvSpPr>
            <a:spLocks noGrp="1"/>
          </p:cNvSpPr>
          <p:nvPr>
            <p:ph type="sldNum" sz="quarter" idx="12"/>
          </p:nvPr>
        </p:nvSpPr>
        <p:spPr/>
        <p:txBody>
          <a:bodyPr/>
          <a:lstStyle/>
          <a:p>
            <a:fld id="{92D991C5-A440-4FEB-9835-A0DFE9D20E97}" type="slidenum">
              <a:rPr lang="es-PE" smtClean="0"/>
              <a:t>14</a:t>
            </a:fld>
            <a:endParaRPr lang="es-PE"/>
          </a:p>
        </p:txBody>
      </p:sp>
    </p:spTree>
    <p:extLst>
      <p:ext uri="{BB962C8B-B14F-4D97-AF65-F5344CB8AC3E}">
        <p14:creationId xmlns:p14="http://schemas.microsoft.com/office/powerpoint/2010/main" val="1384137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850BA-E0EB-EB1B-5ADD-15DF709C3469}"/>
              </a:ext>
            </a:extLst>
          </p:cNvPr>
          <p:cNvSpPr>
            <a:spLocks noGrp="1"/>
          </p:cNvSpPr>
          <p:nvPr>
            <p:ph type="title"/>
          </p:nvPr>
        </p:nvSpPr>
        <p:spPr>
          <a:xfrm>
            <a:off x="838200" y="1063016"/>
            <a:ext cx="10515600" cy="589031"/>
          </a:xfrm>
        </p:spPr>
        <p:txBody>
          <a:bodyPr>
            <a:noAutofit/>
          </a:bodyPr>
          <a:lstStyle/>
          <a:p>
            <a:r>
              <a:rPr lang="es-PE" sz="2400" b="1" dirty="0"/>
              <a:t>4.8. ANÁLISIS DE COSTO PARA TOMA DE DESICIONES EN PERFORACIÓN Y VOLADURA</a:t>
            </a:r>
          </a:p>
        </p:txBody>
      </p:sp>
      <p:sp>
        <p:nvSpPr>
          <p:cNvPr id="5" name="CuadroTexto 4">
            <a:extLst>
              <a:ext uri="{FF2B5EF4-FFF2-40B4-BE49-F238E27FC236}">
                <a16:creationId xmlns:a16="http://schemas.microsoft.com/office/drawing/2014/main" id="{67814F72-E3F9-BF6A-CB07-76D46800AAC3}"/>
              </a:ext>
            </a:extLst>
          </p:cNvPr>
          <p:cNvSpPr txBox="1"/>
          <p:nvPr/>
        </p:nvSpPr>
        <p:spPr>
          <a:xfrm>
            <a:off x="735497" y="1800884"/>
            <a:ext cx="5360504" cy="4801314"/>
          </a:xfrm>
          <a:prstGeom prst="rect">
            <a:avLst/>
          </a:prstGeom>
          <a:noFill/>
        </p:spPr>
        <p:txBody>
          <a:bodyPr wrap="square">
            <a:spAutoFit/>
          </a:bodyPr>
          <a:lstStyle>
            <a:defPPr>
              <a:defRPr lang="en-US"/>
            </a:defPPr>
            <a:lvl1pPr algn="just"/>
          </a:lstStyle>
          <a:p>
            <a:r>
              <a:rPr lang="es-PE" dirty="0"/>
              <a:t>El análisis de costos globales en las operaciones mineras, son fundamentales debido a que esta industria generalmente opta la estrategia de liderazgo en costo, es decir que se debe evaluar, optimar y controlar todos los costos dentro de cadena de valor de operaciones.</a:t>
            </a:r>
          </a:p>
          <a:p>
            <a:endParaRPr lang="es-PE" dirty="0"/>
          </a:p>
          <a:p>
            <a:r>
              <a:rPr lang="es-PE" dirty="0"/>
              <a:t>Este liderazgo en costos se opta debido a que:</a:t>
            </a:r>
          </a:p>
          <a:p>
            <a:pPr marL="285750" indent="-285750">
              <a:buFont typeface="Arial" panose="020B0604020202020204" pitchFamily="34" charset="0"/>
              <a:buChar char="•"/>
            </a:pPr>
            <a:r>
              <a:rPr lang="es-PE" dirty="0"/>
              <a:t>Los precios de los metales están completamente fuera de su control del operador minero y depende de los mercados internaciones.</a:t>
            </a:r>
          </a:p>
          <a:p>
            <a:pPr marL="285750" indent="-285750">
              <a:buFont typeface="Arial" panose="020B0604020202020204" pitchFamily="34" charset="0"/>
              <a:buChar char="•"/>
            </a:pPr>
            <a:r>
              <a:rPr lang="es-PE" dirty="0"/>
              <a:t>Las operaciones de mina y planta (extracción y obtención del mineral) representan mas del 70% del costo de la empresa. Por tanto, evaluar, optimizar y controlar es una labor crucial para poder mantener este liderazgo.</a:t>
            </a:r>
          </a:p>
          <a:p>
            <a:endParaRPr lang="es-PE" dirty="0"/>
          </a:p>
        </p:txBody>
      </p:sp>
      <p:sp>
        <p:nvSpPr>
          <p:cNvPr id="7" name="CuadroTexto 6">
            <a:extLst>
              <a:ext uri="{FF2B5EF4-FFF2-40B4-BE49-F238E27FC236}">
                <a16:creationId xmlns:a16="http://schemas.microsoft.com/office/drawing/2014/main" id="{9D1D3380-9E57-0945-C4AB-EEB72A3E64E0}"/>
              </a:ext>
            </a:extLst>
          </p:cNvPr>
          <p:cNvSpPr txBox="1"/>
          <p:nvPr/>
        </p:nvSpPr>
        <p:spPr>
          <a:xfrm>
            <a:off x="6352731" y="1800884"/>
            <a:ext cx="5103772" cy="2585323"/>
          </a:xfrm>
          <a:prstGeom prst="rect">
            <a:avLst/>
          </a:prstGeom>
          <a:noFill/>
        </p:spPr>
        <p:txBody>
          <a:bodyPr wrap="square">
            <a:spAutoFit/>
          </a:bodyPr>
          <a:lstStyle/>
          <a:p>
            <a:pPr algn="just"/>
            <a:r>
              <a:rPr lang="es-PE" dirty="0"/>
              <a:t>En el caso de perforación y voladura el análisis del costo es estratégico debido a que los resultados de la fragmentación influirán en todo el proceso minero. Se debe entender que el costo optimo esta influido por la fragmentación deseada, muchas veces es mejor incrementar los costos en la perforación y voladura con el fin de obtener la granulometría deseada.</a:t>
            </a:r>
          </a:p>
          <a:p>
            <a:pPr algn="just"/>
            <a:endParaRPr lang="es-PE" dirty="0"/>
          </a:p>
        </p:txBody>
      </p:sp>
      <p:sp>
        <p:nvSpPr>
          <p:cNvPr id="3" name="Marcador de fecha 2">
            <a:extLst>
              <a:ext uri="{FF2B5EF4-FFF2-40B4-BE49-F238E27FC236}">
                <a16:creationId xmlns:a16="http://schemas.microsoft.com/office/drawing/2014/main" id="{E6367C2E-8A96-6EE3-5782-7A5AC89480CE}"/>
              </a:ext>
            </a:extLst>
          </p:cNvPr>
          <p:cNvSpPr>
            <a:spLocks noGrp="1"/>
          </p:cNvSpPr>
          <p:nvPr>
            <p:ph type="dt" sz="half" idx="10"/>
          </p:nvPr>
        </p:nvSpPr>
        <p:spPr/>
        <p:txBody>
          <a:bodyPr/>
          <a:lstStyle/>
          <a:p>
            <a:fld id="{F5A2869B-93A1-4BCC-8404-035771829B42}" type="datetime1">
              <a:rPr lang="es-PE" smtClean="0"/>
              <a:t>23/02/2025</a:t>
            </a:fld>
            <a:endParaRPr lang="es-PE"/>
          </a:p>
        </p:txBody>
      </p:sp>
      <p:sp>
        <p:nvSpPr>
          <p:cNvPr id="4" name="Marcador de número de diapositiva 3">
            <a:extLst>
              <a:ext uri="{FF2B5EF4-FFF2-40B4-BE49-F238E27FC236}">
                <a16:creationId xmlns:a16="http://schemas.microsoft.com/office/drawing/2014/main" id="{F7DEEBFD-73F8-F998-4C58-94B5E8E13337}"/>
              </a:ext>
            </a:extLst>
          </p:cNvPr>
          <p:cNvSpPr>
            <a:spLocks noGrp="1"/>
          </p:cNvSpPr>
          <p:nvPr>
            <p:ph type="sldNum" sz="quarter" idx="12"/>
          </p:nvPr>
        </p:nvSpPr>
        <p:spPr/>
        <p:txBody>
          <a:bodyPr/>
          <a:lstStyle/>
          <a:p>
            <a:fld id="{92D991C5-A440-4FEB-9835-A0DFE9D20E97}" type="slidenum">
              <a:rPr lang="es-PE" smtClean="0"/>
              <a:t>15</a:t>
            </a:fld>
            <a:endParaRPr lang="es-PE"/>
          </a:p>
        </p:txBody>
      </p:sp>
    </p:spTree>
    <p:extLst>
      <p:ext uri="{BB962C8B-B14F-4D97-AF65-F5344CB8AC3E}">
        <p14:creationId xmlns:p14="http://schemas.microsoft.com/office/powerpoint/2010/main" val="1609803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32BE8-1873-3C49-11CB-D7E9570F16B1}"/>
              </a:ext>
            </a:extLst>
          </p:cNvPr>
          <p:cNvSpPr>
            <a:spLocks noGrp="1"/>
          </p:cNvSpPr>
          <p:nvPr>
            <p:ph type="title"/>
          </p:nvPr>
        </p:nvSpPr>
        <p:spPr>
          <a:xfrm>
            <a:off x="838200" y="365125"/>
            <a:ext cx="10515600" cy="1056171"/>
          </a:xfrm>
        </p:spPr>
        <p:txBody>
          <a:bodyPr>
            <a:normAutofit/>
          </a:bodyPr>
          <a:lstStyle/>
          <a:p>
            <a:r>
              <a:rPr lang="es-ES" sz="3600" b="1" dirty="0"/>
              <a:t>4.9. EXTRUCTURA COSTO DE PERFORACIÓN</a:t>
            </a:r>
            <a:endParaRPr lang="es-PE" sz="3600" b="1" dirty="0"/>
          </a:p>
        </p:txBody>
      </p:sp>
      <p:sp>
        <p:nvSpPr>
          <p:cNvPr id="5" name="CuadroTexto 4">
            <a:extLst>
              <a:ext uri="{FF2B5EF4-FFF2-40B4-BE49-F238E27FC236}">
                <a16:creationId xmlns:a16="http://schemas.microsoft.com/office/drawing/2014/main" id="{3D2BD9DE-E4BE-DC7F-5587-ACA616CF9823}"/>
              </a:ext>
            </a:extLst>
          </p:cNvPr>
          <p:cNvSpPr txBox="1"/>
          <p:nvPr/>
        </p:nvSpPr>
        <p:spPr>
          <a:xfrm>
            <a:off x="838201" y="1784318"/>
            <a:ext cx="5307496" cy="646331"/>
          </a:xfrm>
          <a:prstGeom prst="rect">
            <a:avLst/>
          </a:prstGeom>
          <a:noFill/>
        </p:spPr>
        <p:txBody>
          <a:bodyPr wrap="square">
            <a:spAutoFit/>
          </a:bodyPr>
          <a:lstStyle/>
          <a:p>
            <a:r>
              <a:rPr lang="es-ES" dirty="0"/>
              <a:t>El coste de perforación se suele expresar por metro perforado utilizando la siguiente fórmula de cálculo:</a:t>
            </a:r>
          </a:p>
        </p:txBody>
      </p:sp>
      <p:sp>
        <p:nvSpPr>
          <p:cNvPr id="7" name="CuadroTexto 6">
            <a:extLst>
              <a:ext uri="{FF2B5EF4-FFF2-40B4-BE49-F238E27FC236}">
                <a16:creationId xmlns:a16="http://schemas.microsoft.com/office/drawing/2014/main" id="{AF21776F-3E53-678C-3524-ACD1B6EF4215}"/>
              </a:ext>
            </a:extLst>
          </p:cNvPr>
          <p:cNvSpPr txBox="1"/>
          <p:nvPr/>
        </p:nvSpPr>
        <p:spPr>
          <a:xfrm>
            <a:off x="838200" y="1292089"/>
            <a:ext cx="8381171" cy="523220"/>
          </a:xfrm>
          <a:prstGeom prst="rect">
            <a:avLst/>
          </a:prstGeom>
          <a:noFill/>
        </p:spPr>
        <p:txBody>
          <a:bodyPr wrap="square">
            <a:spAutoFit/>
          </a:bodyPr>
          <a:lstStyle/>
          <a:p>
            <a:r>
              <a:rPr lang="es-ES" sz="2800" b="1" dirty="0"/>
              <a:t>4.9.1. </a:t>
            </a:r>
            <a:r>
              <a:rPr lang="es-ES" sz="2400" b="1" dirty="0"/>
              <a:t>CÁLCULO DE COSTE DE PERFORACIÓN ROTOPERCUTIVA</a:t>
            </a:r>
          </a:p>
        </p:txBody>
      </p:sp>
      <p:pic>
        <p:nvPicPr>
          <p:cNvPr id="9" name="Imagen 8">
            <a:extLst>
              <a:ext uri="{FF2B5EF4-FFF2-40B4-BE49-F238E27FC236}">
                <a16:creationId xmlns:a16="http://schemas.microsoft.com/office/drawing/2014/main" id="{F3FC9061-33AE-AF18-8BA3-36AC9DC6A53C}"/>
              </a:ext>
            </a:extLst>
          </p:cNvPr>
          <p:cNvPicPr>
            <a:picLocks noChangeAspect="1"/>
          </p:cNvPicPr>
          <p:nvPr/>
        </p:nvPicPr>
        <p:blipFill>
          <a:blip r:embed="rId2"/>
          <a:stretch>
            <a:fillRect/>
          </a:stretch>
        </p:blipFill>
        <p:spPr>
          <a:xfrm>
            <a:off x="1368493" y="2483011"/>
            <a:ext cx="4148545" cy="646331"/>
          </a:xfrm>
          <a:prstGeom prst="rect">
            <a:avLst/>
          </a:prstGeom>
        </p:spPr>
      </p:pic>
      <p:sp>
        <p:nvSpPr>
          <p:cNvPr id="11" name="CuadroTexto 10">
            <a:extLst>
              <a:ext uri="{FF2B5EF4-FFF2-40B4-BE49-F238E27FC236}">
                <a16:creationId xmlns:a16="http://schemas.microsoft.com/office/drawing/2014/main" id="{FEC68031-91CB-AB85-C8FD-974686A1F4DD}"/>
              </a:ext>
            </a:extLst>
          </p:cNvPr>
          <p:cNvSpPr txBox="1"/>
          <p:nvPr/>
        </p:nvSpPr>
        <p:spPr>
          <a:xfrm>
            <a:off x="838202" y="3120886"/>
            <a:ext cx="5488883" cy="3139321"/>
          </a:xfrm>
          <a:prstGeom prst="rect">
            <a:avLst/>
          </a:prstGeom>
          <a:noFill/>
        </p:spPr>
        <p:txBody>
          <a:bodyPr wrap="square">
            <a:spAutoFit/>
          </a:bodyPr>
          <a:lstStyle/>
          <a:p>
            <a:r>
              <a:rPr lang="es-ES" dirty="0"/>
              <a:t>Donde: </a:t>
            </a:r>
          </a:p>
          <a:p>
            <a:r>
              <a:rPr lang="es-ES" b="1" dirty="0"/>
              <a:t>Costes Indirectos </a:t>
            </a:r>
          </a:p>
          <a:p>
            <a:r>
              <a:rPr lang="es-ES" dirty="0"/>
              <a:t>CA =Amortización (PTA/h). </a:t>
            </a:r>
          </a:p>
          <a:p>
            <a:r>
              <a:rPr lang="es-ES" dirty="0"/>
              <a:t>Cl = Intereses y seguros (PTA/h). </a:t>
            </a:r>
          </a:p>
          <a:p>
            <a:r>
              <a:rPr lang="es-ES" b="1" dirty="0"/>
              <a:t>Costes Directos </a:t>
            </a:r>
          </a:p>
          <a:p>
            <a:r>
              <a:rPr lang="es-ES" dirty="0"/>
              <a:t>CM = Mantenimiento y reparaciones (PTA/h). </a:t>
            </a:r>
          </a:p>
          <a:p>
            <a:r>
              <a:rPr lang="es-ES" dirty="0"/>
              <a:t>Ca = Mano de obra (PTA/h). </a:t>
            </a:r>
          </a:p>
          <a:p>
            <a:r>
              <a:rPr lang="es-ES" dirty="0"/>
              <a:t>CE = Combustible o energía (PTA/h). </a:t>
            </a:r>
          </a:p>
          <a:p>
            <a:r>
              <a:rPr lang="es-ES" dirty="0"/>
              <a:t>CL = Aceites, grasas y filtros (PTA/h). (MPa) </a:t>
            </a:r>
          </a:p>
          <a:p>
            <a:r>
              <a:rPr lang="es-ES" dirty="0"/>
              <a:t>CB = Brocas, varillas, manguitos y adaptadores (PTA/m). </a:t>
            </a:r>
          </a:p>
          <a:p>
            <a:r>
              <a:rPr lang="es-ES" dirty="0"/>
              <a:t>VM = Velocidad media de perforación (m/h). </a:t>
            </a:r>
            <a:endParaRPr lang="es-PE" dirty="0"/>
          </a:p>
        </p:txBody>
      </p:sp>
      <p:sp>
        <p:nvSpPr>
          <p:cNvPr id="13" name="CuadroTexto 12">
            <a:extLst>
              <a:ext uri="{FF2B5EF4-FFF2-40B4-BE49-F238E27FC236}">
                <a16:creationId xmlns:a16="http://schemas.microsoft.com/office/drawing/2014/main" id="{0F617B90-9862-E6CD-4936-C5F0160F578B}"/>
              </a:ext>
            </a:extLst>
          </p:cNvPr>
          <p:cNvSpPr txBox="1"/>
          <p:nvPr/>
        </p:nvSpPr>
        <p:spPr>
          <a:xfrm>
            <a:off x="6327085" y="1754501"/>
            <a:ext cx="5276849" cy="1785104"/>
          </a:xfrm>
          <a:prstGeom prst="rect">
            <a:avLst/>
          </a:prstGeom>
          <a:noFill/>
        </p:spPr>
        <p:txBody>
          <a:bodyPr wrap="square">
            <a:spAutoFit/>
          </a:bodyPr>
          <a:lstStyle/>
          <a:p>
            <a:pPr algn="just"/>
            <a:r>
              <a:rPr lang="es-ES" b="1" dirty="0"/>
              <a:t>a. </a:t>
            </a:r>
            <a:r>
              <a:rPr lang="es-ES" sz="2000" b="1" dirty="0"/>
              <a:t>Amortización. </a:t>
            </a:r>
          </a:p>
          <a:p>
            <a:pPr algn="just"/>
            <a:r>
              <a:rPr lang="es-ES" dirty="0"/>
              <a:t>La amortización depende básicamente de dos factores: de la pérdida de valor y deterioro producido por el uso y de la pérdida debida al paso del tiempo. El coste horario de amortización, si se considera que es lineal, se calcula de la siguiente forma: </a:t>
            </a:r>
            <a:endParaRPr lang="es-PE" dirty="0"/>
          </a:p>
        </p:txBody>
      </p:sp>
      <p:pic>
        <p:nvPicPr>
          <p:cNvPr id="15" name="Imagen 14">
            <a:extLst>
              <a:ext uri="{FF2B5EF4-FFF2-40B4-BE49-F238E27FC236}">
                <a16:creationId xmlns:a16="http://schemas.microsoft.com/office/drawing/2014/main" id="{506181ED-E9F8-A325-3FB7-C6E745E553DB}"/>
              </a:ext>
            </a:extLst>
          </p:cNvPr>
          <p:cNvPicPr>
            <a:picLocks noChangeAspect="1"/>
          </p:cNvPicPr>
          <p:nvPr/>
        </p:nvPicPr>
        <p:blipFill>
          <a:blip r:embed="rId3"/>
          <a:stretch>
            <a:fillRect/>
          </a:stretch>
        </p:blipFill>
        <p:spPr>
          <a:xfrm>
            <a:off x="7236319" y="3448878"/>
            <a:ext cx="2819794" cy="504895"/>
          </a:xfrm>
          <a:prstGeom prst="rect">
            <a:avLst/>
          </a:prstGeom>
        </p:spPr>
      </p:pic>
      <p:sp>
        <p:nvSpPr>
          <p:cNvPr id="17" name="CuadroTexto 16">
            <a:extLst>
              <a:ext uri="{FF2B5EF4-FFF2-40B4-BE49-F238E27FC236}">
                <a16:creationId xmlns:a16="http://schemas.microsoft.com/office/drawing/2014/main" id="{84838410-593B-B79E-174F-5B64F6FDC955}"/>
              </a:ext>
            </a:extLst>
          </p:cNvPr>
          <p:cNvSpPr txBox="1"/>
          <p:nvPr/>
        </p:nvSpPr>
        <p:spPr>
          <a:xfrm>
            <a:off x="6327085" y="3953773"/>
            <a:ext cx="5276849" cy="2308324"/>
          </a:xfrm>
          <a:prstGeom prst="rect">
            <a:avLst/>
          </a:prstGeom>
          <a:noFill/>
        </p:spPr>
        <p:txBody>
          <a:bodyPr wrap="square">
            <a:spAutoFit/>
          </a:bodyPr>
          <a:lstStyle/>
          <a:p>
            <a:pPr algn="just"/>
            <a:r>
              <a:rPr lang="es-ES" dirty="0"/>
              <a:t>La vida operativa de los carros de orugas se estima entre 8000 y 12000 h para los que montan martillo en cabeza y entre 10000 y 15000 h, para los de martillo en fondo. Es importante tener en cuenta que las vidas de los martillos son probablemente la mitad de las cifras indicadas, por lo que es conveniente incluir dentro de la cantidad a amortizar la adquisición de otra unidad. </a:t>
            </a:r>
            <a:endParaRPr lang="es-PE" dirty="0"/>
          </a:p>
        </p:txBody>
      </p:sp>
      <p:sp>
        <p:nvSpPr>
          <p:cNvPr id="3" name="Marcador de fecha 2">
            <a:extLst>
              <a:ext uri="{FF2B5EF4-FFF2-40B4-BE49-F238E27FC236}">
                <a16:creationId xmlns:a16="http://schemas.microsoft.com/office/drawing/2014/main" id="{99A0A834-1CDB-FDC7-645B-1C213DEEDA4D}"/>
              </a:ext>
            </a:extLst>
          </p:cNvPr>
          <p:cNvSpPr>
            <a:spLocks noGrp="1"/>
          </p:cNvSpPr>
          <p:nvPr>
            <p:ph type="dt" sz="half" idx="10"/>
          </p:nvPr>
        </p:nvSpPr>
        <p:spPr/>
        <p:txBody>
          <a:bodyPr/>
          <a:lstStyle/>
          <a:p>
            <a:fld id="{CBBF9200-2140-441C-B8B8-E4433FDC3B06}" type="datetime1">
              <a:rPr lang="es-PE" smtClean="0"/>
              <a:t>23/02/2025</a:t>
            </a:fld>
            <a:endParaRPr lang="es-PE"/>
          </a:p>
        </p:txBody>
      </p:sp>
      <p:sp>
        <p:nvSpPr>
          <p:cNvPr id="4" name="Marcador de número de diapositiva 3">
            <a:extLst>
              <a:ext uri="{FF2B5EF4-FFF2-40B4-BE49-F238E27FC236}">
                <a16:creationId xmlns:a16="http://schemas.microsoft.com/office/drawing/2014/main" id="{F428DE97-89C6-D520-B0E8-1739B0C6795F}"/>
              </a:ext>
            </a:extLst>
          </p:cNvPr>
          <p:cNvSpPr>
            <a:spLocks noGrp="1"/>
          </p:cNvSpPr>
          <p:nvPr>
            <p:ph type="sldNum" sz="quarter" idx="12"/>
          </p:nvPr>
        </p:nvSpPr>
        <p:spPr/>
        <p:txBody>
          <a:bodyPr/>
          <a:lstStyle/>
          <a:p>
            <a:fld id="{92D991C5-A440-4FEB-9835-A0DFE9D20E97}" type="slidenum">
              <a:rPr lang="es-PE" smtClean="0"/>
              <a:t>16</a:t>
            </a:fld>
            <a:endParaRPr lang="es-PE"/>
          </a:p>
        </p:txBody>
      </p:sp>
    </p:spTree>
    <p:extLst>
      <p:ext uri="{BB962C8B-B14F-4D97-AF65-F5344CB8AC3E}">
        <p14:creationId xmlns:p14="http://schemas.microsoft.com/office/powerpoint/2010/main" val="1114931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73EA0BD-90C2-F94D-D2F9-A6EAC1C2235E}"/>
              </a:ext>
            </a:extLst>
          </p:cNvPr>
          <p:cNvSpPr txBox="1"/>
          <p:nvPr/>
        </p:nvSpPr>
        <p:spPr>
          <a:xfrm>
            <a:off x="695739" y="484072"/>
            <a:ext cx="5317435" cy="954107"/>
          </a:xfrm>
          <a:prstGeom prst="rect">
            <a:avLst/>
          </a:prstGeom>
          <a:noFill/>
        </p:spPr>
        <p:txBody>
          <a:bodyPr wrap="square">
            <a:spAutoFit/>
          </a:bodyPr>
          <a:lstStyle/>
          <a:p>
            <a:pPr algn="just"/>
            <a:r>
              <a:rPr lang="es-ES" sz="2000" b="1" dirty="0"/>
              <a:t>b. Intereses, Seguros e Impuestos </a:t>
            </a:r>
          </a:p>
          <a:p>
            <a:pPr algn="just"/>
            <a:r>
              <a:rPr lang="es-ES" dirty="0"/>
              <a:t>En el cálculo de este coste se aplica la siguiente expresión: </a:t>
            </a:r>
            <a:endParaRPr lang="es-PE" dirty="0"/>
          </a:p>
        </p:txBody>
      </p:sp>
      <p:pic>
        <p:nvPicPr>
          <p:cNvPr id="7" name="Imagen 6">
            <a:extLst>
              <a:ext uri="{FF2B5EF4-FFF2-40B4-BE49-F238E27FC236}">
                <a16:creationId xmlns:a16="http://schemas.microsoft.com/office/drawing/2014/main" id="{FAAFAD01-401C-4125-0EAB-7C48754E0CAF}"/>
              </a:ext>
            </a:extLst>
          </p:cNvPr>
          <p:cNvPicPr>
            <a:picLocks noChangeAspect="1"/>
          </p:cNvPicPr>
          <p:nvPr/>
        </p:nvPicPr>
        <p:blipFill>
          <a:blip r:embed="rId2"/>
          <a:stretch>
            <a:fillRect/>
          </a:stretch>
        </p:blipFill>
        <p:spPr>
          <a:xfrm>
            <a:off x="974647" y="1438179"/>
            <a:ext cx="3607706" cy="768308"/>
          </a:xfrm>
          <a:prstGeom prst="rect">
            <a:avLst/>
          </a:prstGeom>
        </p:spPr>
      </p:pic>
      <p:sp>
        <p:nvSpPr>
          <p:cNvPr id="9" name="CuadroTexto 8">
            <a:extLst>
              <a:ext uri="{FF2B5EF4-FFF2-40B4-BE49-F238E27FC236}">
                <a16:creationId xmlns:a16="http://schemas.microsoft.com/office/drawing/2014/main" id="{21F61D69-2174-C764-95AC-C6E904C7358C}"/>
              </a:ext>
            </a:extLst>
          </p:cNvPr>
          <p:cNvSpPr txBox="1"/>
          <p:nvPr/>
        </p:nvSpPr>
        <p:spPr>
          <a:xfrm>
            <a:off x="695739" y="2294383"/>
            <a:ext cx="5317435" cy="646331"/>
          </a:xfrm>
          <a:prstGeom prst="rect">
            <a:avLst/>
          </a:prstGeom>
          <a:noFill/>
        </p:spPr>
        <p:txBody>
          <a:bodyPr wrap="square">
            <a:spAutoFit/>
          </a:bodyPr>
          <a:lstStyle/>
          <a:p>
            <a:r>
              <a:rPr lang="es-PE" dirty="0"/>
              <a:t>Siendo: </a:t>
            </a:r>
          </a:p>
          <a:p>
            <a:r>
              <a:rPr lang="es-PE" dirty="0"/>
              <a:t>N =Número de años de vida.</a:t>
            </a:r>
          </a:p>
        </p:txBody>
      </p:sp>
      <p:sp>
        <p:nvSpPr>
          <p:cNvPr id="11" name="CuadroTexto 10">
            <a:extLst>
              <a:ext uri="{FF2B5EF4-FFF2-40B4-BE49-F238E27FC236}">
                <a16:creationId xmlns:a16="http://schemas.microsoft.com/office/drawing/2014/main" id="{6C29ECAD-01A1-0C46-3B88-F57BACA39F18}"/>
              </a:ext>
            </a:extLst>
          </p:cNvPr>
          <p:cNvSpPr txBox="1"/>
          <p:nvPr/>
        </p:nvSpPr>
        <p:spPr>
          <a:xfrm>
            <a:off x="695739" y="2961814"/>
            <a:ext cx="5317435" cy="954107"/>
          </a:xfrm>
          <a:prstGeom prst="rect">
            <a:avLst/>
          </a:prstGeom>
          <a:noFill/>
        </p:spPr>
        <p:txBody>
          <a:bodyPr wrap="square">
            <a:spAutoFit/>
          </a:bodyPr>
          <a:lstStyle/>
          <a:p>
            <a:pPr algn="just"/>
            <a:r>
              <a:rPr lang="es-ES" sz="2000" b="1" dirty="0"/>
              <a:t>c. Mantenimiento y reparaciones </a:t>
            </a:r>
          </a:p>
          <a:p>
            <a:pPr algn="just"/>
            <a:r>
              <a:rPr lang="es-ES" dirty="0"/>
              <a:t>Incluye los costes de mantenimiento preventivo y averías. Se estima con la siguiente expresión: </a:t>
            </a:r>
            <a:endParaRPr lang="es-PE" dirty="0"/>
          </a:p>
        </p:txBody>
      </p:sp>
      <p:pic>
        <p:nvPicPr>
          <p:cNvPr id="13" name="Imagen 12">
            <a:extLst>
              <a:ext uri="{FF2B5EF4-FFF2-40B4-BE49-F238E27FC236}">
                <a16:creationId xmlns:a16="http://schemas.microsoft.com/office/drawing/2014/main" id="{57436229-E106-8563-80CA-F4F21EE5C589}"/>
              </a:ext>
            </a:extLst>
          </p:cNvPr>
          <p:cNvPicPr>
            <a:picLocks noChangeAspect="1"/>
          </p:cNvPicPr>
          <p:nvPr/>
        </p:nvPicPr>
        <p:blipFill>
          <a:blip r:embed="rId3"/>
          <a:stretch>
            <a:fillRect/>
          </a:stretch>
        </p:blipFill>
        <p:spPr>
          <a:xfrm>
            <a:off x="1063338" y="3944154"/>
            <a:ext cx="2569746" cy="458883"/>
          </a:xfrm>
          <a:prstGeom prst="rect">
            <a:avLst/>
          </a:prstGeom>
        </p:spPr>
      </p:pic>
      <p:sp>
        <p:nvSpPr>
          <p:cNvPr id="15" name="CuadroTexto 14">
            <a:extLst>
              <a:ext uri="{FF2B5EF4-FFF2-40B4-BE49-F238E27FC236}">
                <a16:creationId xmlns:a16="http://schemas.microsoft.com/office/drawing/2014/main" id="{5FD903CB-ADA2-D80C-8386-B8389532104D}"/>
              </a:ext>
            </a:extLst>
          </p:cNvPr>
          <p:cNvSpPr txBox="1"/>
          <p:nvPr/>
        </p:nvSpPr>
        <p:spPr>
          <a:xfrm>
            <a:off x="695738" y="4359889"/>
            <a:ext cx="5317436" cy="1877437"/>
          </a:xfrm>
          <a:prstGeom prst="rect">
            <a:avLst/>
          </a:prstGeom>
          <a:noFill/>
        </p:spPr>
        <p:txBody>
          <a:bodyPr wrap="square">
            <a:spAutoFit/>
          </a:bodyPr>
          <a:lstStyle/>
          <a:p>
            <a:pPr algn="just"/>
            <a:r>
              <a:rPr lang="es-ES" dirty="0"/>
              <a:t>Donde: </a:t>
            </a:r>
          </a:p>
          <a:p>
            <a:pPr algn="just"/>
            <a:r>
              <a:rPr lang="es-ES" dirty="0"/>
              <a:t>FR = Factor de Reparación. </a:t>
            </a:r>
          </a:p>
          <a:p>
            <a:pPr algn="just"/>
            <a:endParaRPr lang="es-ES" sz="1200" dirty="0">
              <a:solidFill>
                <a:srgbClr val="0070C0"/>
              </a:solidFill>
            </a:endParaRPr>
          </a:p>
          <a:p>
            <a:pPr algn="just"/>
            <a:r>
              <a:rPr lang="es-ES" sz="1600" dirty="0">
                <a:solidFill>
                  <a:srgbClr val="0070C0"/>
                </a:solidFill>
              </a:rPr>
              <a:t>Unas cifras orientativas del Factor de Reparación para los equipos neumáticos son las que se recogen en la Tabla, donde se consideran, por un lado, sólo los repuestos y por otro, los repuestos más la mano de obra de mantenimiento. </a:t>
            </a:r>
            <a:endParaRPr lang="es-PE" sz="1600" dirty="0">
              <a:solidFill>
                <a:srgbClr val="0070C0"/>
              </a:solidFill>
            </a:endParaRPr>
          </a:p>
        </p:txBody>
      </p:sp>
      <p:pic>
        <p:nvPicPr>
          <p:cNvPr id="17" name="Imagen 16">
            <a:extLst>
              <a:ext uri="{FF2B5EF4-FFF2-40B4-BE49-F238E27FC236}">
                <a16:creationId xmlns:a16="http://schemas.microsoft.com/office/drawing/2014/main" id="{6EFE2DEB-26CE-640F-1486-B34C580E1485}"/>
              </a:ext>
            </a:extLst>
          </p:cNvPr>
          <p:cNvPicPr>
            <a:picLocks noChangeAspect="1"/>
          </p:cNvPicPr>
          <p:nvPr/>
        </p:nvPicPr>
        <p:blipFill>
          <a:blip r:embed="rId4"/>
          <a:stretch>
            <a:fillRect/>
          </a:stretch>
        </p:blipFill>
        <p:spPr>
          <a:xfrm>
            <a:off x="6657511" y="1055802"/>
            <a:ext cx="3324689" cy="2054594"/>
          </a:xfrm>
          <a:prstGeom prst="rect">
            <a:avLst/>
          </a:prstGeom>
        </p:spPr>
      </p:pic>
      <p:sp>
        <p:nvSpPr>
          <p:cNvPr id="19" name="CuadroTexto 18">
            <a:extLst>
              <a:ext uri="{FF2B5EF4-FFF2-40B4-BE49-F238E27FC236}">
                <a16:creationId xmlns:a16="http://schemas.microsoft.com/office/drawing/2014/main" id="{6A1DF9E6-9A4C-9DA6-E35A-626341C052D4}"/>
              </a:ext>
            </a:extLst>
          </p:cNvPr>
          <p:cNvSpPr txBox="1"/>
          <p:nvPr/>
        </p:nvSpPr>
        <p:spPr>
          <a:xfrm>
            <a:off x="6178826" y="3002694"/>
            <a:ext cx="5317436" cy="3477875"/>
          </a:xfrm>
          <a:prstGeom prst="rect">
            <a:avLst/>
          </a:prstGeom>
          <a:noFill/>
        </p:spPr>
        <p:txBody>
          <a:bodyPr wrap="square">
            <a:spAutoFit/>
          </a:bodyPr>
          <a:lstStyle/>
          <a:p>
            <a:pPr algn="just"/>
            <a:r>
              <a:rPr lang="es-ES" sz="2000" b="1" dirty="0"/>
              <a:t>d. Mano de obra </a:t>
            </a:r>
          </a:p>
          <a:p>
            <a:pPr algn="just"/>
            <a:r>
              <a:rPr lang="es-ES" dirty="0"/>
              <a:t>Corresponde al coste horario del perforista, incluyendo gastos sociales, vacaciones, etc., y del ayudante cuando se precise. </a:t>
            </a:r>
          </a:p>
          <a:p>
            <a:pPr algn="just"/>
            <a:r>
              <a:rPr lang="es-ES" sz="2000" b="1" dirty="0"/>
              <a:t>e. Combustible o energía </a:t>
            </a:r>
          </a:p>
          <a:p>
            <a:pPr algn="just"/>
            <a:r>
              <a:rPr lang="es-ES" dirty="0"/>
              <a:t>Este coste se calcula a partir de las especificaciones de los motores que monte la máquina y el compresor, que pueden ser de tipo diésel o eléctrico. Para los primeros se aplica la siguiente expresión: </a:t>
            </a:r>
          </a:p>
          <a:p>
            <a:pPr algn="just"/>
            <a:endParaRPr lang="es-ES" sz="1400" dirty="0"/>
          </a:p>
          <a:p>
            <a:pPr algn="just"/>
            <a:r>
              <a:rPr lang="es-ES" dirty="0"/>
              <a:t>CE= 0,3 x POTENCIA (KW) x FC x Precio Combustible ó CE= 0,22 x POTENCIA (HP) x FC x Precio Combustible</a:t>
            </a:r>
            <a:endParaRPr lang="es-PE" dirty="0"/>
          </a:p>
        </p:txBody>
      </p:sp>
      <p:sp>
        <p:nvSpPr>
          <p:cNvPr id="2" name="Marcador de fecha 1">
            <a:extLst>
              <a:ext uri="{FF2B5EF4-FFF2-40B4-BE49-F238E27FC236}">
                <a16:creationId xmlns:a16="http://schemas.microsoft.com/office/drawing/2014/main" id="{21CA6F2C-357E-1478-E59E-C9BCD4579D5C}"/>
              </a:ext>
            </a:extLst>
          </p:cNvPr>
          <p:cNvSpPr>
            <a:spLocks noGrp="1"/>
          </p:cNvSpPr>
          <p:nvPr>
            <p:ph type="dt" sz="half" idx="10"/>
          </p:nvPr>
        </p:nvSpPr>
        <p:spPr/>
        <p:txBody>
          <a:bodyPr/>
          <a:lstStyle/>
          <a:p>
            <a:fld id="{CFF8A23E-6FD5-46E6-B363-E4712BD81349}" type="datetime1">
              <a:rPr lang="es-PE" smtClean="0"/>
              <a:t>23/02/2025</a:t>
            </a:fld>
            <a:endParaRPr lang="es-PE"/>
          </a:p>
        </p:txBody>
      </p:sp>
      <p:sp>
        <p:nvSpPr>
          <p:cNvPr id="3" name="Marcador de número de diapositiva 2">
            <a:extLst>
              <a:ext uri="{FF2B5EF4-FFF2-40B4-BE49-F238E27FC236}">
                <a16:creationId xmlns:a16="http://schemas.microsoft.com/office/drawing/2014/main" id="{AE21AE23-C106-3FC2-745C-3DC4F3089D48}"/>
              </a:ext>
            </a:extLst>
          </p:cNvPr>
          <p:cNvSpPr>
            <a:spLocks noGrp="1"/>
          </p:cNvSpPr>
          <p:nvPr>
            <p:ph type="sldNum" sz="quarter" idx="12"/>
          </p:nvPr>
        </p:nvSpPr>
        <p:spPr/>
        <p:txBody>
          <a:bodyPr/>
          <a:lstStyle/>
          <a:p>
            <a:fld id="{92D991C5-A440-4FEB-9835-A0DFE9D20E97}" type="slidenum">
              <a:rPr lang="es-PE" smtClean="0"/>
              <a:t>17</a:t>
            </a:fld>
            <a:endParaRPr lang="es-PE"/>
          </a:p>
        </p:txBody>
      </p:sp>
    </p:spTree>
    <p:extLst>
      <p:ext uri="{BB962C8B-B14F-4D97-AF65-F5344CB8AC3E}">
        <p14:creationId xmlns:p14="http://schemas.microsoft.com/office/powerpoint/2010/main" val="2239690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3A0FD8B-B882-3312-973A-EC83767824E9}"/>
              </a:ext>
            </a:extLst>
          </p:cNvPr>
          <p:cNvSpPr txBox="1"/>
          <p:nvPr/>
        </p:nvSpPr>
        <p:spPr>
          <a:xfrm>
            <a:off x="695737" y="502581"/>
            <a:ext cx="5317438" cy="4185761"/>
          </a:xfrm>
          <a:prstGeom prst="rect">
            <a:avLst/>
          </a:prstGeom>
          <a:noFill/>
        </p:spPr>
        <p:txBody>
          <a:bodyPr wrap="square">
            <a:spAutoFit/>
          </a:bodyPr>
          <a:lstStyle/>
          <a:p>
            <a:pPr algn="just"/>
            <a:r>
              <a:rPr lang="es-ES" dirty="0"/>
              <a:t>Siendo: </a:t>
            </a:r>
          </a:p>
          <a:p>
            <a:pPr algn="just"/>
            <a:r>
              <a:rPr lang="es-ES" dirty="0"/>
              <a:t>FC =Factor de combustible, que varía entre 0,65 y 0,85. </a:t>
            </a:r>
          </a:p>
          <a:p>
            <a:pPr algn="just"/>
            <a:endParaRPr lang="es-ES" dirty="0"/>
          </a:p>
          <a:p>
            <a:pPr algn="just"/>
            <a:r>
              <a:rPr lang="es-ES" sz="2000" b="1" dirty="0"/>
              <a:t>f. Aceites, grasas y filtros </a:t>
            </a:r>
          </a:p>
          <a:p>
            <a:pPr algn="just"/>
            <a:r>
              <a:rPr lang="es-ES" dirty="0"/>
              <a:t>Se estima como un porcentaje del consumo de energía, y oscila generalmente entre el 10 y el 20%, según las máquinas. </a:t>
            </a:r>
          </a:p>
          <a:p>
            <a:pPr algn="just"/>
            <a:endParaRPr lang="es-ES" dirty="0"/>
          </a:p>
          <a:p>
            <a:pPr algn="just"/>
            <a:r>
              <a:rPr lang="es-ES" sz="2000" b="1" dirty="0"/>
              <a:t>g. Brocas, barrenos, manguitos y adaptadores </a:t>
            </a:r>
          </a:p>
          <a:p>
            <a:pPr algn="just"/>
            <a:r>
              <a:rPr lang="es-ES" dirty="0"/>
              <a:t>Es una de las partidas más importantes que puede calcularse </a:t>
            </a:r>
            <a:r>
              <a:rPr lang="es-ES" dirty="0" err="1"/>
              <a:t>apartir</a:t>
            </a:r>
            <a:r>
              <a:rPr lang="es-ES" dirty="0"/>
              <a:t> de los requerimientos de los aceros de perforación de la columna de perforación.</a:t>
            </a:r>
          </a:p>
          <a:p>
            <a:pPr algn="just"/>
            <a:endParaRPr lang="es-ES" dirty="0"/>
          </a:p>
          <a:p>
            <a:pPr algn="just"/>
            <a:r>
              <a:rPr lang="es-ES" sz="2800" b="1" dirty="0"/>
              <a:t>Ejemplo de aplicación # 01</a:t>
            </a:r>
            <a:endParaRPr lang="es-PE" sz="2800" b="1" dirty="0"/>
          </a:p>
        </p:txBody>
      </p:sp>
      <p:sp>
        <p:nvSpPr>
          <p:cNvPr id="2" name="CuadroTexto 1">
            <a:extLst>
              <a:ext uri="{FF2B5EF4-FFF2-40B4-BE49-F238E27FC236}">
                <a16:creationId xmlns:a16="http://schemas.microsoft.com/office/drawing/2014/main" id="{7E5E5EC2-EFCF-09B4-F8EB-BFFD1D76EA8B}"/>
              </a:ext>
            </a:extLst>
          </p:cNvPr>
          <p:cNvSpPr txBox="1"/>
          <p:nvPr/>
        </p:nvSpPr>
        <p:spPr>
          <a:xfrm>
            <a:off x="695739" y="4879094"/>
            <a:ext cx="5400262" cy="1200329"/>
          </a:xfrm>
          <a:prstGeom prst="rect">
            <a:avLst/>
          </a:prstGeom>
          <a:noFill/>
        </p:spPr>
        <p:txBody>
          <a:bodyPr wrap="square">
            <a:spAutoFit/>
          </a:bodyPr>
          <a:lstStyle/>
          <a:p>
            <a:pPr algn="just">
              <a:tabLst>
                <a:tab pos="450215" algn="l"/>
                <a:tab pos="900430" algn="l"/>
                <a:tab pos="1620520" algn="l"/>
              </a:tabLst>
            </a:pPr>
            <a:r>
              <a:rPr lang="es-PE" sz="1800" dirty="0">
                <a:effectLst/>
                <a:ea typeface="Times New Roman" panose="02020603050405020304" pitchFamily="18" charset="0"/>
              </a:rPr>
              <a:t>La Mina “A” requiere realizar el reemplazo de sus equipos de perforación, para tal fin la empresa asigna a un responsable para que determine </a:t>
            </a:r>
            <a:r>
              <a:rPr lang="es-PE" dirty="0">
                <a:ea typeface="Times New Roman" panose="02020603050405020304" pitchFamily="18" charset="0"/>
              </a:rPr>
              <a:t>el costo de perforación </a:t>
            </a:r>
            <a:r>
              <a:rPr lang="es-PE" sz="1800" dirty="0">
                <a:effectLst/>
                <a:ea typeface="Times New Roman" panose="02020603050405020304" pitchFamily="18" charset="0"/>
              </a:rPr>
              <a:t>teniendo los siguientes datos:</a:t>
            </a:r>
          </a:p>
        </p:txBody>
      </p:sp>
      <p:sp>
        <p:nvSpPr>
          <p:cNvPr id="6" name="CuadroTexto 5">
            <a:extLst>
              <a:ext uri="{FF2B5EF4-FFF2-40B4-BE49-F238E27FC236}">
                <a16:creationId xmlns:a16="http://schemas.microsoft.com/office/drawing/2014/main" id="{7ABBE27F-D0E4-D02A-4E9A-DD960B2179F0}"/>
              </a:ext>
            </a:extLst>
          </p:cNvPr>
          <p:cNvSpPr txBox="1"/>
          <p:nvPr/>
        </p:nvSpPr>
        <p:spPr>
          <a:xfrm>
            <a:off x="6178825" y="611113"/>
            <a:ext cx="5317438" cy="3970318"/>
          </a:xfrm>
          <a:prstGeom prst="rect">
            <a:avLst/>
          </a:prstGeom>
          <a:noFill/>
        </p:spPr>
        <p:txBody>
          <a:bodyPr wrap="square">
            <a:spAutoFit/>
          </a:bodyPr>
          <a:lstStyle/>
          <a:p>
            <a:pPr algn="just"/>
            <a:r>
              <a:rPr lang="es-PE" sz="1400" b="1" dirty="0">
                <a:effectLst/>
                <a:ea typeface="Times New Roman" panose="02020603050405020304" pitchFamily="18" charset="0"/>
              </a:rPr>
              <a:t>Datos:</a:t>
            </a:r>
          </a:p>
          <a:p>
            <a:pPr algn="just"/>
            <a:r>
              <a:rPr lang="es-PE" sz="1400" dirty="0"/>
              <a:t>Vida del equipo perforadora	: 10 años</a:t>
            </a:r>
          </a:p>
          <a:p>
            <a:pPr algn="just"/>
            <a:r>
              <a:rPr lang="es-PE" sz="1400" dirty="0"/>
              <a:t>Horas de operación por año	:5000 horas operadas/año</a:t>
            </a:r>
          </a:p>
          <a:p>
            <a:pPr algn="just"/>
            <a:r>
              <a:rPr lang="es-PE" sz="1400" dirty="0"/>
              <a:t>Precio barrenos 			: $ 18000</a:t>
            </a:r>
          </a:p>
          <a:p>
            <a:pPr algn="just"/>
            <a:r>
              <a:rPr lang="es-PE" sz="1400" dirty="0"/>
              <a:t>Vida útil de barrenos		: 36000m</a:t>
            </a:r>
          </a:p>
          <a:p>
            <a:pPr algn="just"/>
            <a:r>
              <a:rPr lang="es-PE" sz="1400" dirty="0"/>
              <a:t>Precio de Manguitos		: $ 8000</a:t>
            </a:r>
          </a:p>
          <a:p>
            <a:pPr algn="just"/>
            <a:r>
              <a:rPr lang="es-PE" sz="1400" dirty="0"/>
              <a:t>Vida útil de Manguitos		: 16000 m</a:t>
            </a:r>
          </a:p>
          <a:p>
            <a:pPr algn="just"/>
            <a:r>
              <a:rPr lang="es-PE" sz="1400" dirty="0"/>
              <a:t>Precio de adaptadores 		: $ 8000</a:t>
            </a:r>
          </a:p>
          <a:p>
            <a:pPr algn="just"/>
            <a:r>
              <a:rPr lang="es-PE" sz="1400" dirty="0"/>
              <a:t>Vida útil de adaptadores		: $16000 m</a:t>
            </a:r>
          </a:p>
          <a:p>
            <a:pPr algn="just"/>
            <a:r>
              <a:rPr lang="es-PE" sz="1400" dirty="0"/>
              <a:t>Precio de Broca 			: $23000</a:t>
            </a:r>
          </a:p>
          <a:p>
            <a:pPr algn="just"/>
            <a:r>
              <a:rPr lang="es-PE" sz="1400" dirty="0"/>
              <a:t>Vida útil de Broca 			: 18600m</a:t>
            </a:r>
          </a:p>
          <a:p>
            <a:pPr algn="just"/>
            <a:r>
              <a:rPr lang="es-PE" sz="1400" dirty="0"/>
              <a:t>Precio del equipo 			: $ 2000000</a:t>
            </a:r>
          </a:p>
          <a:p>
            <a:pPr algn="just"/>
            <a:r>
              <a:rPr lang="es-PE" sz="1400" dirty="0"/>
              <a:t>Avance					: 400 pies/</a:t>
            </a:r>
            <a:r>
              <a:rPr lang="es-PE" sz="1400" dirty="0" err="1"/>
              <a:t>gdia</a:t>
            </a:r>
            <a:endParaRPr lang="es-PE" sz="1400" dirty="0"/>
          </a:p>
          <a:p>
            <a:pPr algn="just"/>
            <a:r>
              <a:rPr lang="es-PE" sz="1400" dirty="0"/>
              <a:t>Horas efectivas guardia		: 6.5 </a:t>
            </a:r>
            <a:r>
              <a:rPr lang="es-PE" sz="1400" dirty="0" err="1"/>
              <a:t>hr</a:t>
            </a:r>
            <a:r>
              <a:rPr lang="es-PE" sz="1400" dirty="0"/>
              <a:t>/</a:t>
            </a:r>
            <a:r>
              <a:rPr lang="es-PE" sz="1400" dirty="0" err="1"/>
              <a:t>gdia</a:t>
            </a:r>
            <a:endParaRPr lang="es-PE" sz="1400" dirty="0"/>
          </a:p>
          <a:p>
            <a:pPr algn="just"/>
            <a:r>
              <a:rPr lang="es-PE" sz="1400" dirty="0"/>
              <a:t>Costo de energía eléctrica	: 0.08 $/</a:t>
            </a:r>
            <a:r>
              <a:rPr lang="es-PE" sz="1400" dirty="0" err="1"/>
              <a:t>hr</a:t>
            </a:r>
            <a:endParaRPr lang="es-PE" sz="1400" dirty="0"/>
          </a:p>
          <a:p>
            <a:pPr algn="just"/>
            <a:r>
              <a:rPr lang="es-PE" sz="1400" dirty="0"/>
              <a:t>Costo Horario de operador	: 2.5 $/</a:t>
            </a:r>
            <a:r>
              <a:rPr lang="es-PE" sz="1400" dirty="0" err="1"/>
              <a:t>hr</a:t>
            </a:r>
            <a:endParaRPr lang="es-PE" sz="1400" dirty="0"/>
          </a:p>
          <a:p>
            <a:pPr algn="just"/>
            <a:r>
              <a:rPr lang="es-PE" sz="1400" dirty="0"/>
              <a:t>Costo Horario de ayudante	: 1.5 $/</a:t>
            </a:r>
            <a:r>
              <a:rPr lang="es-PE" sz="1400" dirty="0" err="1"/>
              <a:t>hr</a:t>
            </a:r>
            <a:endParaRPr lang="es-PE" sz="1400" dirty="0"/>
          </a:p>
          <a:p>
            <a:pPr algn="just"/>
            <a:r>
              <a:rPr lang="es-PE" sz="1400" dirty="0"/>
              <a:t>Perforadora rotopercutivo con martillo en cabeza</a:t>
            </a:r>
          </a:p>
        </p:txBody>
      </p:sp>
      <p:pic>
        <p:nvPicPr>
          <p:cNvPr id="3" name="Imagen 2">
            <a:extLst>
              <a:ext uri="{FF2B5EF4-FFF2-40B4-BE49-F238E27FC236}">
                <a16:creationId xmlns:a16="http://schemas.microsoft.com/office/drawing/2014/main" id="{46875F5A-3F21-4B12-51AF-C87694FBC70B}"/>
              </a:ext>
            </a:extLst>
          </p:cNvPr>
          <p:cNvPicPr>
            <a:picLocks noChangeAspect="1"/>
          </p:cNvPicPr>
          <p:nvPr/>
        </p:nvPicPr>
        <p:blipFill>
          <a:blip r:embed="rId2"/>
          <a:stretch>
            <a:fillRect/>
          </a:stretch>
        </p:blipFill>
        <p:spPr>
          <a:xfrm>
            <a:off x="6178825" y="4814830"/>
            <a:ext cx="2245415" cy="1705932"/>
          </a:xfrm>
          <a:prstGeom prst="rect">
            <a:avLst/>
          </a:prstGeom>
        </p:spPr>
      </p:pic>
      <p:pic>
        <p:nvPicPr>
          <p:cNvPr id="4" name="Imagen 3">
            <a:extLst>
              <a:ext uri="{FF2B5EF4-FFF2-40B4-BE49-F238E27FC236}">
                <a16:creationId xmlns:a16="http://schemas.microsoft.com/office/drawing/2014/main" id="{2929F9D2-B9B1-80F3-D0C6-CAD1ECB42EDD}"/>
              </a:ext>
            </a:extLst>
          </p:cNvPr>
          <p:cNvPicPr>
            <a:picLocks noChangeAspect="1"/>
          </p:cNvPicPr>
          <p:nvPr/>
        </p:nvPicPr>
        <p:blipFill>
          <a:blip r:embed="rId3"/>
          <a:stretch>
            <a:fillRect/>
          </a:stretch>
        </p:blipFill>
        <p:spPr>
          <a:xfrm>
            <a:off x="8390487" y="4754687"/>
            <a:ext cx="2245415" cy="1722712"/>
          </a:xfrm>
          <a:prstGeom prst="rect">
            <a:avLst/>
          </a:prstGeom>
        </p:spPr>
      </p:pic>
      <p:sp>
        <p:nvSpPr>
          <p:cNvPr id="7" name="Marcador de fecha 6">
            <a:extLst>
              <a:ext uri="{FF2B5EF4-FFF2-40B4-BE49-F238E27FC236}">
                <a16:creationId xmlns:a16="http://schemas.microsoft.com/office/drawing/2014/main" id="{66945CFC-72A7-74C7-ACEE-A10CD2368398}"/>
              </a:ext>
            </a:extLst>
          </p:cNvPr>
          <p:cNvSpPr>
            <a:spLocks noGrp="1"/>
          </p:cNvSpPr>
          <p:nvPr>
            <p:ph type="dt" sz="half" idx="10"/>
          </p:nvPr>
        </p:nvSpPr>
        <p:spPr/>
        <p:txBody>
          <a:bodyPr/>
          <a:lstStyle/>
          <a:p>
            <a:fld id="{92AF3148-2421-4F56-AF82-CBB70344C8CF}" type="datetime1">
              <a:rPr lang="es-PE" smtClean="0"/>
              <a:t>23/02/2025</a:t>
            </a:fld>
            <a:endParaRPr lang="es-PE"/>
          </a:p>
        </p:txBody>
      </p:sp>
      <p:sp>
        <p:nvSpPr>
          <p:cNvPr id="8" name="Marcador de número de diapositiva 7">
            <a:extLst>
              <a:ext uri="{FF2B5EF4-FFF2-40B4-BE49-F238E27FC236}">
                <a16:creationId xmlns:a16="http://schemas.microsoft.com/office/drawing/2014/main" id="{7046435F-5F4E-3338-39F4-27CF4683DE55}"/>
              </a:ext>
            </a:extLst>
          </p:cNvPr>
          <p:cNvSpPr>
            <a:spLocks noGrp="1"/>
          </p:cNvSpPr>
          <p:nvPr>
            <p:ph type="sldNum" sz="quarter" idx="12"/>
          </p:nvPr>
        </p:nvSpPr>
        <p:spPr/>
        <p:txBody>
          <a:bodyPr/>
          <a:lstStyle/>
          <a:p>
            <a:fld id="{92D991C5-A440-4FEB-9835-A0DFE9D20E97}" type="slidenum">
              <a:rPr lang="es-PE" smtClean="0"/>
              <a:t>18</a:t>
            </a:fld>
            <a:endParaRPr lang="es-PE"/>
          </a:p>
        </p:txBody>
      </p:sp>
    </p:spTree>
    <p:extLst>
      <p:ext uri="{BB962C8B-B14F-4D97-AF65-F5344CB8AC3E}">
        <p14:creationId xmlns:p14="http://schemas.microsoft.com/office/powerpoint/2010/main" val="733631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8E401DC1-9EBE-1D30-6743-A3631F93B24D}"/>
                  </a:ext>
                </a:extLst>
              </p:cNvPr>
              <p:cNvSpPr txBox="1"/>
              <p:nvPr/>
            </p:nvSpPr>
            <p:spPr>
              <a:xfrm>
                <a:off x="6317673" y="1673471"/>
                <a:ext cx="2621807"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𝐴</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2000000</m:t>
                          </m:r>
                        </m:num>
                        <m:den>
                          <m:r>
                            <a:rPr lang="es-ES" b="0" i="1" smtClean="0">
                              <a:latin typeface="Cambria Math" panose="02040503050406030204" pitchFamily="18" charset="0"/>
                            </a:rPr>
                            <m:t>500∗10</m:t>
                          </m:r>
                        </m:den>
                      </m:f>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40 $/</m:t>
                      </m:r>
                      <m:r>
                        <a:rPr lang="es-ES" b="0" i="1" smtClean="0">
                          <a:highlight>
                            <a:srgbClr val="FFFF00"/>
                          </a:highlight>
                          <a:latin typeface="Cambria Math" panose="02040503050406030204" pitchFamily="18" charset="0"/>
                        </a:rPr>
                        <m:t>h𝑟</m:t>
                      </m:r>
                    </m:oMath>
                  </m:oMathPara>
                </a14:m>
                <a:endParaRPr lang="es-PE" dirty="0">
                  <a:highlight>
                    <a:srgbClr val="FFFF00"/>
                  </a:highlight>
                </a:endParaRPr>
              </a:p>
            </p:txBody>
          </p:sp>
        </mc:Choice>
        <mc:Fallback xmlns="">
          <p:sp>
            <p:nvSpPr>
              <p:cNvPr id="11" name="CuadroTexto 10">
                <a:extLst>
                  <a:ext uri="{FF2B5EF4-FFF2-40B4-BE49-F238E27FC236}">
                    <a16:creationId xmlns:a16="http://schemas.microsoft.com/office/drawing/2014/main" id="{8E401DC1-9EBE-1D30-6743-A3631F93B24D}"/>
                  </a:ext>
                </a:extLst>
              </p:cNvPr>
              <p:cNvSpPr txBox="1">
                <a:spLocks noRot="1" noChangeAspect="1" noMove="1" noResize="1" noEditPoints="1" noAdjustHandles="1" noChangeArrowheads="1" noChangeShapeType="1" noTextEdit="1"/>
              </p:cNvSpPr>
              <p:nvPr/>
            </p:nvSpPr>
            <p:spPr>
              <a:xfrm>
                <a:off x="6317673" y="1673471"/>
                <a:ext cx="2621807" cy="520463"/>
              </a:xfrm>
              <a:prstGeom prst="rect">
                <a:avLst/>
              </a:prstGeom>
              <a:blipFill>
                <a:blip r:embed="rId2"/>
                <a:stretch>
                  <a:fillRect/>
                </a:stretch>
              </a:blipFill>
            </p:spPr>
            <p:txBody>
              <a:bodyPr/>
              <a:lstStyle/>
              <a:p>
                <a:r>
                  <a:rPr lang="es-PE">
                    <a:noFill/>
                  </a:rPr>
                  <a:t> </a:t>
                </a:r>
              </a:p>
            </p:txBody>
          </p:sp>
        </mc:Fallback>
      </mc:AlternateContent>
      <p:sp>
        <p:nvSpPr>
          <p:cNvPr id="13" name="CuadroTexto 12">
            <a:extLst>
              <a:ext uri="{FF2B5EF4-FFF2-40B4-BE49-F238E27FC236}">
                <a16:creationId xmlns:a16="http://schemas.microsoft.com/office/drawing/2014/main" id="{B7BA258A-726E-8707-781A-B1EBC78340FC}"/>
              </a:ext>
            </a:extLst>
          </p:cNvPr>
          <p:cNvSpPr txBox="1"/>
          <p:nvPr/>
        </p:nvSpPr>
        <p:spPr>
          <a:xfrm>
            <a:off x="6211957" y="2424725"/>
            <a:ext cx="5265148" cy="400110"/>
          </a:xfrm>
          <a:prstGeom prst="rect">
            <a:avLst/>
          </a:prstGeom>
          <a:noFill/>
        </p:spPr>
        <p:txBody>
          <a:bodyPr wrap="square">
            <a:spAutoFit/>
          </a:bodyPr>
          <a:lstStyle/>
          <a:p>
            <a:pPr algn="just"/>
            <a:r>
              <a:rPr lang="es-PE" sz="2000" b="1" dirty="0"/>
              <a:t>2). Costo de Intereses, Seguridad e impuestos:</a:t>
            </a:r>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3A5C2123-B6A7-02D0-2B59-ED3EDB175111}"/>
                  </a:ext>
                </a:extLst>
              </p:cNvPr>
              <p:cNvSpPr txBox="1"/>
              <p:nvPr/>
            </p:nvSpPr>
            <p:spPr>
              <a:xfrm>
                <a:off x="6462446" y="2960046"/>
                <a:ext cx="4897980" cy="6223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𝐼</m:t>
                          </m:r>
                        </m:sub>
                      </m:sSub>
                      <m:r>
                        <a:rPr lang="es-ES" b="0" i="1" smtClean="0">
                          <a:latin typeface="Cambria Math" panose="02040503050406030204" pitchFamily="18" charset="0"/>
                        </a:rPr>
                        <m:t>=</m:t>
                      </m:r>
                      <m:d>
                        <m:dPr>
                          <m:begChr m:val="["/>
                          <m:endChr m:val="]"/>
                          <m:ctrlPr>
                            <a:rPr lang="es-ES" i="1" smtClean="0">
                              <a:latin typeface="Cambria Math" panose="02040503050406030204" pitchFamily="18" charset="0"/>
                            </a:rPr>
                          </m:ctrlPr>
                        </m:dPr>
                        <m:e>
                          <m:f>
                            <m:fPr>
                              <m:ctrlPr>
                                <a:rPr lang="es-ES" i="1">
                                  <a:latin typeface="Cambria Math" panose="02040503050406030204" pitchFamily="18" charset="0"/>
                                </a:rPr>
                              </m:ctrlPr>
                            </m:fPr>
                            <m:num>
                              <m:r>
                                <a:rPr lang="es-ES" b="0" i="1">
                                  <a:latin typeface="Cambria Math" panose="02040503050406030204" pitchFamily="18" charset="0"/>
                                </a:rPr>
                                <m:t>(</m:t>
                              </m:r>
                              <m:r>
                                <a:rPr lang="es-ES" b="0" i="1" smtClean="0">
                                  <a:latin typeface="Cambria Math" panose="02040503050406030204" pitchFamily="18" charset="0"/>
                                </a:rPr>
                                <m:t>10</m:t>
                              </m:r>
                              <m:r>
                                <a:rPr lang="es-ES" b="0" i="1">
                                  <a:latin typeface="Cambria Math" panose="02040503050406030204" pitchFamily="18" charset="0"/>
                                </a:rPr>
                                <m:t>+1)</m:t>
                              </m:r>
                            </m:num>
                            <m:den>
                              <m:r>
                                <a:rPr lang="es-ES" b="0" i="1">
                                  <a:latin typeface="Cambria Math" panose="02040503050406030204" pitchFamily="18" charset="0"/>
                                </a:rPr>
                                <m:t>2∗</m:t>
                              </m:r>
                              <m:r>
                                <a:rPr lang="es-ES" b="0" i="1" smtClean="0">
                                  <a:latin typeface="Cambria Math" panose="02040503050406030204" pitchFamily="18" charset="0"/>
                                </a:rPr>
                                <m:t>10</m:t>
                              </m:r>
                            </m:den>
                          </m:f>
                        </m:e>
                      </m:d>
                      <m:r>
                        <a:rPr lang="es-ES" b="0" i="1" smtClean="0">
                          <a:latin typeface="Cambria Math" panose="02040503050406030204" pitchFamily="18" charset="0"/>
                        </a:rPr>
                        <m:t>∗12%.</m:t>
                      </m:r>
                      <m:f>
                        <m:fPr>
                          <m:ctrlPr>
                            <a:rPr lang="es-ES" i="1" smtClean="0">
                              <a:latin typeface="Cambria Math" panose="02040503050406030204" pitchFamily="18" charset="0"/>
                            </a:rPr>
                          </m:ctrlPr>
                        </m:fPr>
                        <m:num>
                          <m:r>
                            <a:rPr lang="es-ES" b="0" i="1" smtClean="0">
                              <a:latin typeface="Cambria Math" panose="02040503050406030204" pitchFamily="18" charset="0"/>
                            </a:rPr>
                            <m:t>2000000</m:t>
                          </m:r>
                        </m:num>
                        <m:den>
                          <m:r>
                            <a:rPr lang="es-ES" b="0" i="1" smtClean="0">
                              <a:latin typeface="Cambria Math" panose="02040503050406030204" pitchFamily="18" charset="0"/>
                            </a:rPr>
                            <m:t>500</m:t>
                          </m:r>
                        </m:den>
                      </m:f>
                      <m:r>
                        <a:rPr lang="es-ES" b="0" i="1" smtClean="0">
                          <a:latin typeface="Cambria Math" panose="02040503050406030204" pitchFamily="18" charset="0"/>
                        </a:rPr>
                        <m:t> =   </m:t>
                      </m:r>
                      <m:r>
                        <a:rPr lang="es-ES" b="0" i="1" smtClean="0">
                          <a:highlight>
                            <a:srgbClr val="FFFF00"/>
                          </a:highlight>
                          <a:latin typeface="Cambria Math" panose="02040503050406030204" pitchFamily="18" charset="0"/>
                        </a:rPr>
                        <m:t>26.4 </m:t>
                      </m:r>
                      <m:d>
                        <m:dPr>
                          <m:ctrlPr>
                            <a:rPr lang="es-ES" i="1" smtClean="0">
                              <a:highlight>
                                <a:srgbClr val="FFFF00"/>
                              </a:highlight>
                              <a:latin typeface="Cambria Math" panose="02040503050406030204" pitchFamily="18" charset="0"/>
                            </a:rPr>
                          </m:ctrlPr>
                        </m:dPr>
                        <m:e>
                          <m:f>
                            <m:fPr>
                              <m:ctrlPr>
                                <a:rPr lang="es-ES" i="1" smtClean="0">
                                  <a:highlight>
                                    <a:srgbClr val="FFFF00"/>
                                  </a:highlight>
                                  <a:latin typeface="Cambria Math" panose="02040503050406030204" pitchFamily="18" charset="0"/>
                                </a:rPr>
                              </m:ctrlPr>
                            </m:fPr>
                            <m:num>
                              <m:r>
                                <a:rPr lang="es-ES" b="0" i="1" smtClean="0">
                                  <a:highlight>
                                    <a:srgbClr val="FFFF00"/>
                                  </a:highlight>
                                  <a:latin typeface="Cambria Math" panose="02040503050406030204" pitchFamily="18" charset="0"/>
                                </a:rPr>
                                <m:t>$</m:t>
                              </m:r>
                            </m:num>
                            <m:den>
                              <m:r>
                                <a:rPr lang="es-ES" b="0" i="1" smtClean="0">
                                  <a:highlight>
                                    <a:srgbClr val="FFFF00"/>
                                  </a:highlight>
                                  <a:latin typeface="Cambria Math" panose="02040503050406030204" pitchFamily="18" charset="0"/>
                                </a:rPr>
                                <m:t>h𝑟</m:t>
                              </m:r>
                            </m:den>
                          </m:f>
                        </m:e>
                      </m:d>
                    </m:oMath>
                  </m:oMathPara>
                </a14:m>
                <a:endParaRPr lang="es-PE" dirty="0">
                  <a:highlight>
                    <a:srgbClr val="FFFF00"/>
                  </a:highlight>
                </a:endParaRPr>
              </a:p>
            </p:txBody>
          </p:sp>
        </mc:Choice>
        <mc:Fallback xmlns="">
          <p:sp>
            <p:nvSpPr>
              <p:cNvPr id="15" name="CuadroTexto 14">
                <a:extLst>
                  <a:ext uri="{FF2B5EF4-FFF2-40B4-BE49-F238E27FC236}">
                    <a16:creationId xmlns:a16="http://schemas.microsoft.com/office/drawing/2014/main" id="{3A5C2123-B6A7-02D0-2B59-ED3EDB175111}"/>
                  </a:ext>
                </a:extLst>
              </p:cNvPr>
              <p:cNvSpPr txBox="1">
                <a:spLocks noRot="1" noChangeAspect="1" noMove="1" noResize="1" noEditPoints="1" noAdjustHandles="1" noChangeArrowheads="1" noChangeShapeType="1" noTextEdit="1"/>
              </p:cNvSpPr>
              <p:nvPr/>
            </p:nvSpPr>
            <p:spPr>
              <a:xfrm>
                <a:off x="6462446" y="2960046"/>
                <a:ext cx="4897980" cy="622350"/>
              </a:xfrm>
              <a:prstGeom prst="rect">
                <a:avLst/>
              </a:prstGeom>
              <a:blipFill>
                <a:blip r:embed="rId3"/>
                <a:stretch>
                  <a:fillRect/>
                </a:stretch>
              </a:blipFill>
            </p:spPr>
            <p:txBody>
              <a:bodyPr/>
              <a:lstStyle/>
              <a:p>
                <a:r>
                  <a:rPr lang="es-PE">
                    <a:noFill/>
                  </a:rPr>
                  <a:t> </a:t>
                </a:r>
              </a:p>
            </p:txBody>
          </p:sp>
        </mc:Fallback>
      </mc:AlternateContent>
      <p:sp>
        <p:nvSpPr>
          <p:cNvPr id="18" name="CuadroTexto 17">
            <a:extLst>
              <a:ext uri="{FF2B5EF4-FFF2-40B4-BE49-F238E27FC236}">
                <a16:creationId xmlns:a16="http://schemas.microsoft.com/office/drawing/2014/main" id="{638B5E4F-1CD1-18CF-4BE5-82FCEA0CFE4B}"/>
              </a:ext>
            </a:extLst>
          </p:cNvPr>
          <p:cNvSpPr txBox="1"/>
          <p:nvPr/>
        </p:nvSpPr>
        <p:spPr>
          <a:xfrm>
            <a:off x="714895" y="485793"/>
            <a:ext cx="5381105" cy="5816977"/>
          </a:xfrm>
          <a:prstGeom prst="rect">
            <a:avLst/>
          </a:prstGeom>
          <a:noFill/>
        </p:spPr>
        <p:txBody>
          <a:bodyPr wrap="square">
            <a:spAutoFit/>
          </a:bodyPr>
          <a:lstStyle/>
          <a:p>
            <a:pPr algn="just"/>
            <a:r>
              <a:rPr lang="es-PE" sz="2800" b="1" dirty="0"/>
              <a:t>SOLUCIÓN:</a:t>
            </a:r>
          </a:p>
          <a:p>
            <a:pPr algn="just"/>
            <a:endParaRPr lang="es-PE" sz="2000" b="1" dirty="0">
              <a:solidFill>
                <a:srgbClr val="00B0F0"/>
              </a:solidFill>
            </a:endParaRPr>
          </a:p>
          <a:p>
            <a:pPr algn="just"/>
            <a:r>
              <a:rPr lang="es-PE" dirty="0"/>
              <a:t>Variables:</a:t>
            </a:r>
          </a:p>
          <a:p>
            <a:pPr algn="just"/>
            <a:r>
              <a:rPr lang="es-PE" dirty="0"/>
              <a:t>Años de vida de la perforadora</a:t>
            </a:r>
          </a:p>
          <a:p>
            <a:pPr algn="just"/>
            <a:r>
              <a:rPr lang="es-PE" b="1" dirty="0"/>
              <a:t>N = 10 años</a:t>
            </a:r>
          </a:p>
          <a:p>
            <a:pPr algn="just"/>
            <a:r>
              <a:rPr lang="es-PE" dirty="0"/>
              <a:t>Horas operadas por año </a:t>
            </a:r>
          </a:p>
          <a:p>
            <a:pPr algn="just"/>
            <a:r>
              <a:rPr lang="es-PE" b="1" dirty="0"/>
              <a:t>HOA= 5000 </a:t>
            </a:r>
            <a:r>
              <a:rPr lang="es-PE" b="1" dirty="0" err="1"/>
              <a:t>hrs</a:t>
            </a:r>
            <a:r>
              <a:rPr lang="es-PE" b="1" dirty="0"/>
              <a:t>/año</a:t>
            </a:r>
          </a:p>
          <a:p>
            <a:pPr algn="just"/>
            <a:r>
              <a:rPr lang="es-PE" dirty="0"/>
              <a:t>Costo de los tubos de perforación </a:t>
            </a:r>
          </a:p>
          <a:p>
            <a:pPr algn="just"/>
            <a:r>
              <a:rPr lang="es-PE" b="1" dirty="0"/>
              <a:t>TP = 18000 $, V = 36000 m, VP= V*3.28 = 118080 Pies</a:t>
            </a:r>
          </a:p>
          <a:p>
            <a:pPr algn="just"/>
            <a:r>
              <a:rPr lang="es-PE" dirty="0"/>
              <a:t>Precio del equipo perforador</a:t>
            </a:r>
          </a:p>
          <a:p>
            <a:pPr algn="just"/>
            <a:r>
              <a:rPr lang="es-PE" b="1" dirty="0" err="1"/>
              <a:t>Delpri</a:t>
            </a:r>
            <a:r>
              <a:rPr lang="es-PE" b="1" dirty="0"/>
              <a:t> = 2000000 $</a:t>
            </a:r>
          </a:p>
          <a:p>
            <a:pPr algn="just"/>
            <a:r>
              <a:rPr lang="es-PE" dirty="0"/>
              <a:t>Interés del mercado</a:t>
            </a:r>
          </a:p>
          <a:p>
            <a:pPr algn="just"/>
            <a:r>
              <a:rPr lang="es-PE" b="1" dirty="0"/>
              <a:t>INT = 12 %</a:t>
            </a:r>
          </a:p>
          <a:p>
            <a:pPr algn="just"/>
            <a:r>
              <a:rPr lang="es-PE" dirty="0"/>
              <a:t>Avance</a:t>
            </a:r>
          </a:p>
          <a:p>
            <a:pPr algn="just"/>
            <a:r>
              <a:rPr lang="es-PE" dirty="0"/>
              <a:t>Sabemos que las horas efectivas por guardia es 6.5 </a:t>
            </a:r>
            <a:r>
              <a:rPr lang="es-PE" dirty="0" err="1"/>
              <a:t>hr</a:t>
            </a:r>
            <a:r>
              <a:rPr lang="es-PE" dirty="0"/>
              <a:t>/</a:t>
            </a:r>
            <a:r>
              <a:rPr lang="es-PE" dirty="0" err="1"/>
              <a:t>gd</a:t>
            </a:r>
            <a:endParaRPr lang="es-PE" dirty="0"/>
          </a:p>
          <a:p>
            <a:pPr algn="just"/>
            <a:r>
              <a:rPr lang="es-PE" b="1" dirty="0"/>
              <a:t>HEFF = 6.5 </a:t>
            </a:r>
            <a:r>
              <a:rPr lang="es-PE" b="1" dirty="0" err="1"/>
              <a:t>hr</a:t>
            </a:r>
            <a:r>
              <a:rPr lang="es-PE" b="1" dirty="0"/>
              <a:t>/</a:t>
            </a:r>
            <a:r>
              <a:rPr lang="es-PE" b="1" dirty="0" err="1"/>
              <a:t>gd</a:t>
            </a:r>
            <a:endParaRPr lang="es-PE" b="1" dirty="0"/>
          </a:p>
          <a:p>
            <a:pPr algn="just"/>
            <a:r>
              <a:rPr lang="es-PE" b="1" dirty="0"/>
              <a:t>AV = 400 pies/</a:t>
            </a:r>
            <a:r>
              <a:rPr lang="es-PE" b="1" dirty="0" err="1"/>
              <a:t>gd</a:t>
            </a:r>
            <a:endParaRPr lang="es-PE" b="1" dirty="0"/>
          </a:p>
          <a:p>
            <a:pPr algn="just"/>
            <a:r>
              <a:rPr lang="es-PE" dirty="0"/>
              <a:t>Estabilizador:</a:t>
            </a:r>
          </a:p>
          <a:p>
            <a:pPr algn="just"/>
            <a:r>
              <a:rPr lang="es-PE" b="1" dirty="0"/>
              <a:t>CE = 800 $, VE = 16000m, VEP = VE*3.28 = 52480 pies</a:t>
            </a:r>
          </a:p>
        </p:txBody>
      </p:sp>
      <p:sp>
        <p:nvSpPr>
          <p:cNvPr id="3" name="CuadroTexto 2">
            <a:extLst>
              <a:ext uri="{FF2B5EF4-FFF2-40B4-BE49-F238E27FC236}">
                <a16:creationId xmlns:a16="http://schemas.microsoft.com/office/drawing/2014/main" id="{6AEFCB21-8DCC-D770-CD58-A810F8CE164F}"/>
              </a:ext>
            </a:extLst>
          </p:cNvPr>
          <p:cNvSpPr txBox="1"/>
          <p:nvPr/>
        </p:nvSpPr>
        <p:spPr>
          <a:xfrm>
            <a:off x="6211955" y="1069983"/>
            <a:ext cx="5265149" cy="461665"/>
          </a:xfrm>
          <a:prstGeom prst="rect">
            <a:avLst/>
          </a:prstGeom>
          <a:noFill/>
        </p:spPr>
        <p:txBody>
          <a:bodyPr wrap="square">
            <a:spAutoFit/>
          </a:bodyPr>
          <a:lstStyle/>
          <a:p>
            <a:pPr algn="just"/>
            <a:r>
              <a:rPr lang="es-PE" sz="2400" b="1" dirty="0"/>
              <a:t>1). Costo de Amortización (CA)</a:t>
            </a:r>
          </a:p>
        </p:txBody>
      </p:sp>
      <p:sp>
        <p:nvSpPr>
          <p:cNvPr id="5" name="CuadroTexto 4">
            <a:extLst>
              <a:ext uri="{FF2B5EF4-FFF2-40B4-BE49-F238E27FC236}">
                <a16:creationId xmlns:a16="http://schemas.microsoft.com/office/drawing/2014/main" id="{782EC167-5C89-2CD6-DDAE-2266E67E7951}"/>
              </a:ext>
            </a:extLst>
          </p:cNvPr>
          <p:cNvSpPr txBox="1"/>
          <p:nvPr/>
        </p:nvSpPr>
        <p:spPr>
          <a:xfrm>
            <a:off x="9071264" y="1673471"/>
            <a:ext cx="2405840" cy="369332"/>
          </a:xfrm>
          <a:prstGeom prst="rect">
            <a:avLst/>
          </a:prstGeom>
          <a:noFill/>
        </p:spPr>
        <p:txBody>
          <a:bodyPr wrap="square">
            <a:spAutoFit/>
          </a:bodyPr>
          <a:lstStyle/>
          <a:p>
            <a:r>
              <a:rPr lang="es-PE" dirty="0"/>
              <a:t>Sin valor residual</a:t>
            </a:r>
          </a:p>
        </p:txBody>
      </p:sp>
      <p:sp>
        <p:nvSpPr>
          <p:cNvPr id="6" name="CuadroTexto 5">
            <a:extLst>
              <a:ext uri="{FF2B5EF4-FFF2-40B4-BE49-F238E27FC236}">
                <a16:creationId xmlns:a16="http://schemas.microsoft.com/office/drawing/2014/main" id="{57DDDE63-69E5-09FE-E48F-851B87421531}"/>
              </a:ext>
            </a:extLst>
          </p:cNvPr>
          <p:cNvSpPr txBox="1"/>
          <p:nvPr/>
        </p:nvSpPr>
        <p:spPr>
          <a:xfrm>
            <a:off x="6314482" y="3774151"/>
            <a:ext cx="5162622" cy="400110"/>
          </a:xfrm>
          <a:prstGeom prst="rect">
            <a:avLst/>
          </a:prstGeom>
          <a:noFill/>
        </p:spPr>
        <p:txBody>
          <a:bodyPr wrap="square">
            <a:spAutoFit/>
          </a:bodyPr>
          <a:lstStyle/>
          <a:p>
            <a:pPr algn="just"/>
            <a:r>
              <a:rPr lang="es-PE" sz="2000" b="1" dirty="0"/>
              <a:t>3). Costo de mantenimiento y reparación:</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A426F55-348A-8A70-74F3-A690D3EC895C}"/>
                  </a:ext>
                </a:extLst>
              </p:cNvPr>
              <p:cNvSpPr txBox="1"/>
              <p:nvPr/>
            </p:nvSpPr>
            <p:spPr>
              <a:xfrm>
                <a:off x="6462446" y="4495990"/>
                <a:ext cx="347569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𝑀</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2000000</m:t>
                          </m:r>
                        </m:num>
                        <m:den>
                          <m:r>
                            <a:rPr lang="es-ES" b="0" i="1" smtClean="0">
                              <a:latin typeface="Cambria Math" panose="02040503050406030204" pitchFamily="18" charset="0"/>
                            </a:rPr>
                            <m:t>1000</m:t>
                          </m:r>
                        </m:den>
                      </m:f>
                      <m:r>
                        <a:rPr lang="es-ES" b="0" i="1" smtClean="0">
                          <a:latin typeface="Cambria Math" panose="02040503050406030204" pitchFamily="18" charset="0"/>
                        </a:rPr>
                        <m:t>∗16%=</m:t>
                      </m:r>
                      <m:r>
                        <a:rPr lang="es-ES" b="0" i="1" smtClean="0">
                          <a:highlight>
                            <a:srgbClr val="FFFF00"/>
                          </a:highlight>
                          <a:latin typeface="Cambria Math" panose="02040503050406030204" pitchFamily="18" charset="0"/>
                        </a:rPr>
                        <m:t>320 $/</m:t>
                      </m:r>
                      <m:r>
                        <a:rPr lang="es-ES" b="0" i="1" smtClean="0">
                          <a:highlight>
                            <a:srgbClr val="FFFF00"/>
                          </a:highlight>
                          <a:latin typeface="Cambria Math" panose="02040503050406030204" pitchFamily="18" charset="0"/>
                        </a:rPr>
                        <m:t>h𝑟</m:t>
                      </m:r>
                    </m:oMath>
                  </m:oMathPara>
                </a14:m>
                <a:endParaRPr lang="es-PE" dirty="0">
                  <a:highlight>
                    <a:srgbClr val="FFFF00"/>
                  </a:highlight>
                </a:endParaRPr>
              </a:p>
            </p:txBody>
          </p:sp>
        </mc:Choice>
        <mc:Fallback xmlns="">
          <p:sp>
            <p:nvSpPr>
              <p:cNvPr id="7" name="CuadroTexto 6">
                <a:extLst>
                  <a:ext uri="{FF2B5EF4-FFF2-40B4-BE49-F238E27FC236}">
                    <a16:creationId xmlns:a16="http://schemas.microsoft.com/office/drawing/2014/main" id="{3A426F55-348A-8A70-74F3-A690D3EC895C}"/>
                  </a:ext>
                </a:extLst>
              </p:cNvPr>
              <p:cNvSpPr txBox="1">
                <a:spLocks noRot="1" noChangeAspect="1" noMove="1" noResize="1" noEditPoints="1" noAdjustHandles="1" noChangeArrowheads="1" noChangeShapeType="1" noTextEdit="1"/>
              </p:cNvSpPr>
              <p:nvPr/>
            </p:nvSpPr>
            <p:spPr>
              <a:xfrm>
                <a:off x="6462446" y="4495990"/>
                <a:ext cx="3475695" cy="520399"/>
              </a:xfrm>
              <a:prstGeom prst="rect">
                <a:avLst/>
              </a:prstGeom>
              <a:blipFill>
                <a:blip r:embed="rId4"/>
                <a:stretch>
                  <a:fillRect/>
                </a:stretch>
              </a:blipFill>
            </p:spPr>
            <p:txBody>
              <a:bodyPr/>
              <a:lstStyle/>
              <a:p>
                <a:r>
                  <a:rPr lang="es-PE">
                    <a:noFill/>
                  </a:rPr>
                  <a:t> </a:t>
                </a:r>
              </a:p>
            </p:txBody>
          </p:sp>
        </mc:Fallback>
      </mc:AlternateContent>
      <p:sp>
        <p:nvSpPr>
          <p:cNvPr id="8" name="CuadroTexto 7">
            <a:extLst>
              <a:ext uri="{FF2B5EF4-FFF2-40B4-BE49-F238E27FC236}">
                <a16:creationId xmlns:a16="http://schemas.microsoft.com/office/drawing/2014/main" id="{E5FCF338-1C29-DA0C-D132-7F15D04741EF}"/>
              </a:ext>
            </a:extLst>
          </p:cNvPr>
          <p:cNvSpPr txBox="1"/>
          <p:nvPr/>
        </p:nvSpPr>
        <p:spPr>
          <a:xfrm>
            <a:off x="6278862" y="5184230"/>
            <a:ext cx="5265148" cy="369332"/>
          </a:xfrm>
          <a:prstGeom prst="rect">
            <a:avLst/>
          </a:prstGeom>
          <a:noFill/>
        </p:spPr>
        <p:txBody>
          <a:bodyPr wrap="square">
            <a:spAutoFit/>
          </a:bodyPr>
          <a:lstStyle/>
          <a:p>
            <a:pPr algn="just"/>
            <a:r>
              <a:rPr lang="es-PE" b="1" dirty="0"/>
              <a:t>4). Costo de Mano de Obra:</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48E9CE04-62A8-2A03-0DCD-018248515C30}"/>
                  </a:ext>
                </a:extLst>
              </p:cNvPr>
              <p:cNvSpPr txBox="1"/>
              <p:nvPr/>
            </p:nvSpPr>
            <p:spPr>
              <a:xfrm>
                <a:off x="6481844" y="5845414"/>
                <a:ext cx="25507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𝑂</m:t>
                          </m:r>
                        </m:sub>
                      </m:sSub>
                      <m:r>
                        <a:rPr lang="es-ES" b="0" i="1" smtClean="0">
                          <a:latin typeface="Cambria Math" panose="02040503050406030204" pitchFamily="18" charset="0"/>
                        </a:rPr>
                        <m:t> =2.5+1.5= </m:t>
                      </m:r>
                      <m:r>
                        <a:rPr lang="es-ES" b="0" i="1" smtClean="0">
                          <a:highlight>
                            <a:srgbClr val="FFFF00"/>
                          </a:highlight>
                          <a:latin typeface="Cambria Math" panose="02040503050406030204" pitchFamily="18" charset="0"/>
                        </a:rPr>
                        <m:t>4 $/</m:t>
                      </m:r>
                      <m:r>
                        <a:rPr lang="es-ES" b="0" i="1" smtClean="0">
                          <a:highlight>
                            <a:srgbClr val="FFFF00"/>
                          </a:highlight>
                          <a:latin typeface="Cambria Math" panose="02040503050406030204" pitchFamily="18" charset="0"/>
                        </a:rPr>
                        <m:t>h𝑟</m:t>
                      </m:r>
                    </m:oMath>
                  </m:oMathPara>
                </a14:m>
                <a:endParaRPr lang="es-PE" dirty="0">
                  <a:highlight>
                    <a:srgbClr val="FFFF00"/>
                  </a:highlight>
                </a:endParaRPr>
              </a:p>
            </p:txBody>
          </p:sp>
        </mc:Choice>
        <mc:Fallback xmlns="">
          <p:sp>
            <p:nvSpPr>
              <p:cNvPr id="9" name="CuadroTexto 8">
                <a:extLst>
                  <a:ext uri="{FF2B5EF4-FFF2-40B4-BE49-F238E27FC236}">
                    <a16:creationId xmlns:a16="http://schemas.microsoft.com/office/drawing/2014/main" id="{48E9CE04-62A8-2A03-0DCD-018248515C30}"/>
                  </a:ext>
                </a:extLst>
              </p:cNvPr>
              <p:cNvSpPr txBox="1">
                <a:spLocks noRot="1" noChangeAspect="1" noMove="1" noResize="1" noEditPoints="1" noAdjustHandles="1" noChangeArrowheads="1" noChangeShapeType="1" noTextEdit="1"/>
              </p:cNvSpPr>
              <p:nvPr/>
            </p:nvSpPr>
            <p:spPr>
              <a:xfrm>
                <a:off x="6481844" y="5845414"/>
                <a:ext cx="2550762" cy="276999"/>
              </a:xfrm>
              <a:prstGeom prst="rect">
                <a:avLst/>
              </a:prstGeom>
              <a:blipFill>
                <a:blip r:embed="rId5"/>
                <a:stretch>
                  <a:fillRect l="-1671" t="-4444" r="-1671" b="-35556"/>
                </a:stretch>
              </a:blipFill>
            </p:spPr>
            <p:txBody>
              <a:bodyPr/>
              <a:lstStyle/>
              <a:p>
                <a:r>
                  <a:rPr lang="es-PE">
                    <a:noFill/>
                  </a:rPr>
                  <a:t> </a:t>
                </a:r>
              </a:p>
            </p:txBody>
          </p:sp>
        </mc:Fallback>
      </mc:AlternateContent>
      <p:sp>
        <p:nvSpPr>
          <p:cNvPr id="2" name="Marcador de fecha 1">
            <a:extLst>
              <a:ext uri="{FF2B5EF4-FFF2-40B4-BE49-F238E27FC236}">
                <a16:creationId xmlns:a16="http://schemas.microsoft.com/office/drawing/2014/main" id="{7E6739C1-79A2-AC86-5C6B-9EC039AA9CEF}"/>
              </a:ext>
            </a:extLst>
          </p:cNvPr>
          <p:cNvSpPr>
            <a:spLocks noGrp="1"/>
          </p:cNvSpPr>
          <p:nvPr>
            <p:ph type="dt" sz="half" idx="10"/>
          </p:nvPr>
        </p:nvSpPr>
        <p:spPr/>
        <p:txBody>
          <a:bodyPr/>
          <a:lstStyle/>
          <a:p>
            <a:fld id="{41820A00-8F88-4356-B335-1DB96F0FB1CD}" type="datetime1">
              <a:rPr lang="es-PE" smtClean="0"/>
              <a:t>23/02/2025</a:t>
            </a:fld>
            <a:endParaRPr lang="es-PE"/>
          </a:p>
        </p:txBody>
      </p:sp>
      <p:sp>
        <p:nvSpPr>
          <p:cNvPr id="4" name="Marcador de número de diapositiva 3">
            <a:extLst>
              <a:ext uri="{FF2B5EF4-FFF2-40B4-BE49-F238E27FC236}">
                <a16:creationId xmlns:a16="http://schemas.microsoft.com/office/drawing/2014/main" id="{7B317A2F-A3DB-A37E-BF9F-65A90213FA73}"/>
              </a:ext>
            </a:extLst>
          </p:cNvPr>
          <p:cNvSpPr>
            <a:spLocks noGrp="1"/>
          </p:cNvSpPr>
          <p:nvPr>
            <p:ph type="sldNum" sz="quarter" idx="12"/>
          </p:nvPr>
        </p:nvSpPr>
        <p:spPr/>
        <p:txBody>
          <a:bodyPr/>
          <a:lstStyle/>
          <a:p>
            <a:fld id="{92D991C5-A440-4FEB-9835-A0DFE9D20E97}" type="slidenum">
              <a:rPr lang="es-PE" smtClean="0"/>
              <a:t>19</a:t>
            </a:fld>
            <a:endParaRPr lang="es-PE"/>
          </a:p>
        </p:txBody>
      </p:sp>
    </p:spTree>
    <p:extLst>
      <p:ext uri="{BB962C8B-B14F-4D97-AF65-F5344CB8AC3E}">
        <p14:creationId xmlns:p14="http://schemas.microsoft.com/office/powerpoint/2010/main" val="379139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SUPERVICIÓN DE PERFORACION </a:t>
            </a:r>
          </a:p>
          <a:p>
            <a:r>
              <a:rPr lang="es-ES" sz="3000" dirty="0">
                <a:solidFill>
                  <a:srgbClr val="00F3B5"/>
                </a:solidFill>
                <a:latin typeface="Prompt" panose="00000800000000000000" pitchFamily="2" charset="-34"/>
                <a:cs typeface="Prompt" panose="00000800000000000000" pitchFamily="2" charset="-34"/>
              </a:rPr>
              <a:t>Y VOLADURA SUPERFICIAL Y SUBTERRANEA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D0885C2-DC6A-6A1D-C6FA-C20E16FCEC12}"/>
              </a:ext>
            </a:extLst>
          </p:cNvPr>
          <p:cNvSpPr txBox="1"/>
          <p:nvPr/>
        </p:nvSpPr>
        <p:spPr>
          <a:xfrm>
            <a:off x="715617" y="533045"/>
            <a:ext cx="5297557" cy="400110"/>
          </a:xfrm>
          <a:prstGeom prst="rect">
            <a:avLst/>
          </a:prstGeom>
          <a:noFill/>
        </p:spPr>
        <p:txBody>
          <a:bodyPr wrap="square">
            <a:spAutoFit/>
          </a:bodyPr>
          <a:lstStyle/>
          <a:p>
            <a:pPr algn="just"/>
            <a:r>
              <a:rPr lang="es-PE" sz="2000" b="1" dirty="0"/>
              <a:t>5. Costo de Combustible o energía:</a:t>
            </a:r>
            <a:endParaRPr lang="es-PE" sz="2000" dirty="0"/>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EC14DFEC-6C7F-3BB9-7302-CE4D282F1FE7}"/>
                  </a:ext>
                </a:extLst>
              </p:cNvPr>
              <p:cNvSpPr txBox="1"/>
              <p:nvPr/>
            </p:nvSpPr>
            <p:spPr>
              <a:xfrm>
                <a:off x="886957" y="961040"/>
                <a:ext cx="5150705"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𝐸</m:t>
                          </m:r>
                        </m:sub>
                      </m:sSub>
                      <m:r>
                        <a:rPr lang="es-ES" b="0" i="1" smtClean="0">
                          <a:latin typeface="Cambria Math" panose="02040503050406030204" pitchFamily="18" charset="0"/>
                        </a:rPr>
                        <m:t> =0.3∗200</m:t>
                      </m:r>
                      <m:f>
                        <m:fPr>
                          <m:ctrlPr>
                            <a:rPr lang="es-ES" b="0" i="1" smtClean="0">
                              <a:latin typeface="Cambria Math" panose="02040503050406030204" pitchFamily="18" charset="0"/>
                            </a:rPr>
                          </m:ctrlPr>
                        </m:fPr>
                        <m:num>
                          <m:r>
                            <a:rPr lang="es-ES" b="0" i="1" smtClean="0">
                              <a:latin typeface="Cambria Math" panose="02040503050406030204" pitchFamily="18" charset="0"/>
                            </a:rPr>
                            <m:t>𝑘𝑤</m:t>
                          </m:r>
                        </m:num>
                        <m:den>
                          <m:r>
                            <a:rPr lang="es-ES" b="0" i="1" smtClean="0">
                              <a:latin typeface="Cambria Math" panose="02040503050406030204" pitchFamily="18" charset="0"/>
                            </a:rPr>
                            <m:t>h𝑟</m:t>
                          </m:r>
                        </m:den>
                      </m:f>
                      <m:r>
                        <a:rPr lang="es-ES" b="0" i="1" smtClean="0">
                          <a:latin typeface="Cambria Math" panose="02040503050406030204" pitchFamily="18" charset="0"/>
                        </a:rPr>
                        <m:t>∗0.65∗0.08$/</m:t>
                      </m:r>
                      <m:r>
                        <a:rPr lang="es-ES" b="0" i="1" smtClean="0">
                          <a:latin typeface="Cambria Math" panose="02040503050406030204" pitchFamily="18" charset="0"/>
                        </a:rPr>
                        <m:t>𝐾𝑤</m:t>
                      </m:r>
                      <m:r>
                        <a:rPr lang="es-ES" b="0" i="1" smtClean="0">
                          <a:latin typeface="Cambria Math" panose="02040503050406030204" pitchFamily="18" charset="0"/>
                        </a:rPr>
                        <m:t>=3.12 $/</m:t>
                      </m:r>
                      <m:r>
                        <a:rPr lang="es-ES" b="0" i="1" smtClean="0">
                          <a:highlight>
                            <a:srgbClr val="FFFF00"/>
                          </a:highlight>
                          <a:latin typeface="Cambria Math" panose="02040503050406030204" pitchFamily="18" charset="0"/>
                        </a:rPr>
                        <m:t>h𝑟</m:t>
                      </m:r>
                    </m:oMath>
                  </m:oMathPara>
                </a14:m>
                <a:endParaRPr lang="es-PE" dirty="0">
                  <a:highlight>
                    <a:srgbClr val="FFFF00"/>
                  </a:highlight>
                </a:endParaRPr>
              </a:p>
            </p:txBody>
          </p:sp>
        </mc:Choice>
        <mc:Fallback xmlns="">
          <p:sp>
            <p:nvSpPr>
              <p:cNvPr id="2" name="CuadroTexto 1">
                <a:extLst>
                  <a:ext uri="{FF2B5EF4-FFF2-40B4-BE49-F238E27FC236}">
                    <a16:creationId xmlns:a16="http://schemas.microsoft.com/office/drawing/2014/main" id="{EC14DFEC-6C7F-3BB9-7302-CE4D282F1FE7}"/>
                  </a:ext>
                </a:extLst>
              </p:cNvPr>
              <p:cNvSpPr txBox="1">
                <a:spLocks noRot="1" noChangeAspect="1" noMove="1" noResize="1" noEditPoints="1" noAdjustHandles="1" noChangeArrowheads="1" noChangeShapeType="1" noTextEdit="1"/>
              </p:cNvSpPr>
              <p:nvPr/>
            </p:nvSpPr>
            <p:spPr>
              <a:xfrm>
                <a:off x="886957" y="961040"/>
                <a:ext cx="5150705" cy="525913"/>
              </a:xfrm>
              <a:prstGeom prst="rect">
                <a:avLst/>
              </a:prstGeom>
              <a:blipFill>
                <a:blip r:embed="rId2"/>
                <a:stretch>
                  <a:fillRect/>
                </a:stretch>
              </a:blipFill>
            </p:spPr>
            <p:txBody>
              <a:bodyPr/>
              <a:lstStyle/>
              <a:p>
                <a:r>
                  <a:rPr lang="es-PE">
                    <a:noFill/>
                  </a:rPr>
                  <a:t> </a:t>
                </a:r>
              </a:p>
            </p:txBody>
          </p:sp>
        </mc:Fallback>
      </mc:AlternateContent>
      <p:sp>
        <p:nvSpPr>
          <p:cNvPr id="3" name="CuadroTexto 2">
            <a:extLst>
              <a:ext uri="{FF2B5EF4-FFF2-40B4-BE49-F238E27FC236}">
                <a16:creationId xmlns:a16="http://schemas.microsoft.com/office/drawing/2014/main" id="{53744660-942E-CE5C-E482-93AA501184C7}"/>
              </a:ext>
            </a:extLst>
          </p:cNvPr>
          <p:cNvSpPr txBox="1"/>
          <p:nvPr/>
        </p:nvSpPr>
        <p:spPr>
          <a:xfrm>
            <a:off x="738810" y="1510393"/>
            <a:ext cx="5297557" cy="400110"/>
          </a:xfrm>
          <a:prstGeom prst="rect">
            <a:avLst/>
          </a:prstGeom>
          <a:noFill/>
        </p:spPr>
        <p:txBody>
          <a:bodyPr wrap="square">
            <a:spAutoFit/>
          </a:bodyPr>
          <a:lstStyle/>
          <a:p>
            <a:pPr algn="just"/>
            <a:r>
              <a:rPr lang="es-PE" sz="2000" b="1" dirty="0"/>
              <a:t>6. Costo de Aceite, grasas y filtros:</a:t>
            </a:r>
            <a:endParaRPr lang="es-PE" sz="2000"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68ABC16-1C6D-4EB7-EBFA-A092F591081F}"/>
                  </a:ext>
                </a:extLst>
              </p:cNvPr>
              <p:cNvSpPr txBox="1"/>
              <p:nvPr/>
            </p:nvSpPr>
            <p:spPr>
              <a:xfrm>
                <a:off x="922982" y="2061084"/>
                <a:ext cx="31591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𝐸</m:t>
                          </m:r>
                        </m:sub>
                      </m:sSub>
                      <m:r>
                        <a:rPr lang="es-ES" b="0" i="1" smtClean="0">
                          <a:latin typeface="Cambria Math" panose="02040503050406030204" pitchFamily="18" charset="0"/>
                        </a:rPr>
                        <m:t> =0.10∗3.12=</m:t>
                      </m:r>
                      <m:r>
                        <a:rPr lang="es-ES" b="0" i="1" smtClean="0">
                          <a:highlight>
                            <a:srgbClr val="FFFF00"/>
                          </a:highlight>
                          <a:latin typeface="Cambria Math" panose="02040503050406030204" pitchFamily="18" charset="0"/>
                        </a:rPr>
                        <m:t>0. 312 $/</m:t>
                      </m:r>
                      <m:r>
                        <a:rPr lang="es-ES" b="0" i="1" smtClean="0">
                          <a:highlight>
                            <a:srgbClr val="FFFF00"/>
                          </a:highlight>
                          <a:latin typeface="Cambria Math" panose="02040503050406030204" pitchFamily="18" charset="0"/>
                        </a:rPr>
                        <m:t>h𝑟</m:t>
                      </m:r>
                    </m:oMath>
                  </m:oMathPara>
                </a14:m>
                <a:endParaRPr lang="es-PE" dirty="0">
                  <a:highlight>
                    <a:srgbClr val="FFFF00"/>
                  </a:highlight>
                </a:endParaRPr>
              </a:p>
            </p:txBody>
          </p:sp>
        </mc:Choice>
        <mc:Fallback xmlns="">
          <p:sp>
            <p:nvSpPr>
              <p:cNvPr id="4" name="CuadroTexto 3">
                <a:extLst>
                  <a:ext uri="{FF2B5EF4-FFF2-40B4-BE49-F238E27FC236}">
                    <a16:creationId xmlns:a16="http://schemas.microsoft.com/office/drawing/2014/main" id="{D68ABC16-1C6D-4EB7-EBFA-A092F591081F}"/>
                  </a:ext>
                </a:extLst>
              </p:cNvPr>
              <p:cNvSpPr txBox="1">
                <a:spLocks noRot="1" noChangeAspect="1" noMove="1" noResize="1" noEditPoints="1" noAdjustHandles="1" noChangeArrowheads="1" noChangeShapeType="1" noTextEdit="1"/>
              </p:cNvSpPr>
              <p:nvPr/>
            </p:nvSpPr>
            <p:spPr>
              <a:xfrm>
                <a:off x="922982" y="2061084"/>
                <a:ext cx="3159134" cy="276999"/>
              </a:xfrm>
              <a:prstGeom prst="rect">
                <a:avLst/>
              </a:prstGeom>
              <a:blipFill>
                <a:blip r:embed="rId3"/>
                <a:stretch>
                  <a:fillRect l="-1156" t="-4348" r="-1349" b="-32609"/>
                </a:stretch>
              </a:blipFill>
            </p:spPr>
            <p:txBody>
              <a:bodyPr/>
              <a:lstStyle/>
              <a:p>
                <a:r>
                  <a:rPr lang="es-PE">
                    <a:noFill/>
                  </a:rPr>
                  <a:t> </a:t>
                </a:r>
              </a:p>
            </p:txBody>
          </p:sp>
        </mc:Fallback>
      </mc:AlternateContent>
      <p:sp>
        <p:nvSpPr>
          <p:cNvPr id="6" name="CuadroTexto 5">
            <a:extLst>
              <a:ext uri="{FF2B5EF4-FFF2-40B4-BE49-F238E27FC236}">
                <a16:creationId xmlns:a16="http://schemas.microsoft.com/office/drawing/2014/main" id="{9A048942-D125-9D8E-E8BB-BB9F170FFE54}"/>
              </a:ext>
            </a:extLst>
          </p:cNvPr>
          <p:cNvSpPr txBox="1"/>
          <p:nvPr/>
        </p:nvSpPr>
        <p:spPr>
          <a:xfrm>
            <a:off x="758207" y="3763386"/>
            <a:ext cx="5297557" cy="707886"/>
          </a:xfrm>
          <a:prstGeom prst="rect">
            <a:avLst/>
          </a:prstGeom>
          <a:noFill/>
        </p:spPr>
        <p:txBody>
          <a:bodyPr wrap="square">
            <a:spAutoFit/>
          </a:bodyPr>
          <a:lstStyle/>
          <a:p>
            <a:pPr algn="just"/>
            <a:r>
              <a:rPr lang="es-PE" sz="2000" b="1" dirty="0"/>
              <a:t>7. Costo de broca, Barreno, manguitos y adaptadores:</a:t>
            </a:r>
            <a:endParaRPr lang="es-PE" sz="2000"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85AD0A3-37D9-DD37-E181-B290E72D5309}"/>
                  </a:ext>
                </a:extLst>
              </p:cNvPr>
              <p:cNvSpPr txBox="1"/>
              <p:nvPr/>
            </p:nvSpPr>
            <p:spPr>
              <a:xfrm>
                <a:off x="956232" y="4622764"/>
                <a:ext cx="3441904" cy="537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𝐵</m:t>
                          </m:r>
                          <m:r>
                            <a:rPr lang="es-ES" b="0" i="1" smtClean="0">
                              <a:latin typeface="Cambria Math" panose="02040503050406030204" pitchFamily="18" charset="0"/>
                            </a:rPr>
                            <m:t>1</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18000</m:t>
                          </m:r>
                        </m:num>
                        <m:den>
                          <m:r>
                            <a:rPr lang="es-ES" b="0" i="1" smtClean="0">
                              <a:latin typeface="Cambria Math" panose="02040503050406030204" pitchFamily="18" charset="0"/>
                            </a:rPr>
                            <m:t>36000</m:t>
                          </m:r>
                        </m:den>
                      </m:f>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0.5</m:t>
                      </m:r>
                      <m:f>
                        <m:fPr>
                          <m:ctrlPr>
                            <a:rPr lang="es-ES" b="0" i="1" smtClean="0">
                              <a:highlight>
                                <a:srgbClr val="FFFF00"/>
                              </a:highlight>
                              <a:latin typeface="Cambria Math" panose="02040503050406030204" pitchFamily="18" charset="0"/>
                            </a:rPr>
                          </m:ctrlPr>
                        </m:fPr>
                        <m:num>
                          <m:r>
                            <a:rPr lang="es-ES" b="0" i="1" smtClean="0">
                              <a:highlight>
                                <a:srgbClr val="FFFF00"/>
                              </a:highlight>
                              <a:latin typeface="Cambria Math" panose="02040503050406030204" pitchFamily="18" charset="0"/>
                            </a:rPr>
                            <m:t>$</m:t>
                          </m:r>
                        </m:num>
                        <m:den>
                          <m:r>
                            <a:rPr lang="es-ES" b="0" i="1" smtClean="0">
                              <a:highlight>
                                <a:srgbClr val="FFFF00"/>
                              </a:highlight>
                              <a:latin typeface="Cambria Math" panose="02040503050406030204" pitchFamily="18" charset="0"/>
                            </a:rPr>
                            <m:t>𝑚</m:t>
                          </m:r>
                        </m:den>
                      </m:f>
                      <m:r>
                        <a:rPr lang="es-ES" b="0" i="1" smtClean="0">
                          <a:highlight>
                            <a:srgbClr val="FFFF00"/>
                          </a:highlight>
                          <a:latin typeface="Cambria Math" panose="02040503050406030204" pitchFamily="18" charset="0"/>
                        </a:rPr>
                        <m:t>  (</m:t>
                      </m:r>
                      <m:r>
                        <a:rPr lang="es-ES" b="0" i="1" smtClean="0">
                          <a:highlight>
                            <a:srgbClr val="FFFF00"/>
                          </a:highlight>
                          <a:latin typeface="Cambria Math" panose="02040503050406030204" pitchFamily="18" charset="0"/>
                        </a:rPr>
                        <m:t>𝐵𝑎𝑟𝑟𝑒𝑛𝑜</m:t>
                      </m:r>
                      <m:r>
                        <a:rPr lang="es-ES" b="0" i="1" smtClean="0">
                          <a:highlight>
                            <a:srgbClr val="FFFF00"/>
                          </a:highlight>
                          <a:latin typeface="Cambria Math" panose="02040503050406030204" pitchFamily="18" charset="0"/>
                        </a:rPr>
                        <m:t>)</m:t>
                      </m:r>
                    </m:oMath>
                  </m:oMathPara>
                </a14:m>
                <a:endParaRPr lang="es-PE" dirty="0">
                  <a:highlight>
                    <a:srgbClr val="FFFF00"/>
                  </a:highlight>
                </a:endParaRPr>
              </a:p>
            </p:txBody>
          </p:sp>
        </mc:Choice>
        <mc:Fallback xmlns="">
          <p:sp>
            <p:nvSpPr>
              <p:cNvPr id="7" name="CuadroTexto 6">
                <a:extLst>
                  <a:ext uri="{FF2B5EF4-FFF2-40B4-BE49-F238E27FC236}">
                    <a16:creationId xmlns:a16="http://schemas.microsoft.com/office/drawing/2014/main" id="{C85AD0A3-37D9-DD37-E181-B290E72D5309}"/>
                  </a:ext>
                </a:extLst>
              </p:cNvPr>
              <p:cNvSpPr txBox="1">
                <a:spLocks noRot="1" noChangeAspect="1" noMove="1" noResize="1" noEditPoints="1" noAdjustHandles="1" noChangeArrowheads="1" noChangeShapeType="1" noTextEdit="1"/>
              </p:cNvSpPr>
              <p:nvPr/>
            </p:nvSpPr>
            <p:spPr>
              <a:xfrm>
                <a:off x="956232" y="4622764"/>
                <a:ext cx="3441904" cy="537070"/>
              </a:xfrm>
              <a:prstGeom prst="rect">
                <a:avLst/>
              </a:prstGeom>
              <a:blipFill>
                <a:blip r:embed="rId4"/>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74B65054-B748-1BD6-B3D8-1928675E8D14}"/>
                  </a:ext>
                </a:extLst>
              </p:cNvPr>
              <p:cNvSpPr txBox="1"/>
              <p:nvPr/>
            </p:nvSpPr>
            <p:spPr>
              <a:xfrm>
                <a:off x="975632" y="5602096"/>
                <a:ext cx="3594189" cy="537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𝐵</m:t>
                          </m:r>
                          <m:r>
                            <a:rPr lang="es-ES" b="0" i="1" smtClean="0">
                              <a:latin typeface="Cambria Math" panose="02040503050406030204" pitchFamily="18" charset="0"/>
                            </a:rPr>
                            <m:t>2</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8000</m:t>
                          </m:r>
                        </m:num>
                        <m:den>
                          <m:r>
                            <a:rPr lang="es-ES" b="0" i="1" smtClean="0">
                              <a:latin typeface="Cambria Math" panose="02040503050406030204" pitchFamily="18" charset="0"/>
                            </a:rPr>
                            <m:t>16000</m:t>
                          </m:r>
                        </m:den>
                      </m:f>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0.5</m:t>
                      </m:r>
                      <m:f>
                        <m:fPr>
                          <m:ctrlPr>
                            <a:rPr lang="es-ES" b="0" i="1" smtClean="0">
                              <a:highlight>
                                <a:srgbClr val="FFFF00"/>
                              </a:highlight>
                              <a:latin typeface="Cambria Math" panose="02040503050406030204" pitchFamily="18" charset="0"/>
                            </a:rPr>
                          </m:ctrlPr>
                        </m:fPr>
                        <m:num>
                          <m:r>
                            <a:rPr lang="es-ES" b="0" i="1" smtClean="0">
                              <a:highlight>
                                <a:srgbClr val="FFFF00"/>
                              </a:highlight>
                              <a:latin typeface="Cambria Math" panose="02040503050406030204" pitchFamily="18" charset="0"/>
                            </a:rPr>
                            <m:t>$</m:t>
                          </m:r>
                        </m:num>
                        <m:den>
                          <m:r>
                            <a:rPr lang="es-ES" b="0" i="1" smtClean="0">
                              <a:highlight>
                                <a:srgbClr val="FFFF00"/>
                              </a:highlight>
                              <a:latin typeface="Cambria Math" panose="02040503050406030204" pitchFamily="18" charset="0"/>
                            </a:rPr>
                            <m:t>𝑚</m:t>
                          </m:r>
                        </m:den>
                      </m:f>
                      <m:r>
                        <a:rPr lang="es-ES" b="0" i="1" smtClean="0">
                          <a:highlight>
                            <a:srgbClr val="FFFF00"/>
                          </a:highlight>
                          <a:latin typeface="Cambria Math" panose="02040503050406030204" pitchFamily="18" charset="0"/>
                        </a:rPr>
                        <m:t>  (</m:t>
                      </m:r>
                      <m:r>
                        <a:rPr lang="es-ES" b="0" i="1" smtClean="0">
                          <a:highlight>
                            <a:srgbClr val="FFFF00"/>
                          </a:highlight>
                          <a:latin typeface="Cambria Math" panose="02040503050406030204" pitchFamily="18" charset="0"/>
                        </a:rPr>
                        <m:t>𝑀𝑎𝑛𝑔𝑢𝑖𝑡𝑜</m:t>
                      </m:r>
                      <m:r>
                        <a:rPr lang="es-ES" b="0" i="1" smtClean="0">
                          <a:highlight>
                            <a:srgbClr val="FFFF00"/>
                          </a:highlight>
                          <a:latin typeface="Cambria Math" panose="02040503050406030204" pitchFamily="18" charset="0"/>
                        </a:rPr>
                        <m:t>)</m:t>
                      </m:r>
                    </m:oMath>
                  </m:oMathPara>
                </a14:m>
                <a:endParaRPr lang="es-PE" dirty="0">
                  <a:highlight>
                    <a:srgbClr val="FFFF00"/>
                  </a:highlight>
                </a:endParaRPr>
              </a:p>
            </p:txBody>
          </p:sp>
        </mc:Choice>
        <mc:Fallback xmlns="">
          <p:sp>
            <p:nvSpPr>
              <p:cNvPr id="8" name="CuadroTexto 7">
                <a:extLst>
                  <a:ext uri="{FF2B5EF4-FFF2-40B4-BE49-F238E27FC236}">
                    <a16:creationId xmlns:a16="http://schemas.microsoft.com/office/drawing/2014/main" id="{74B65054-B748-1BD6-B3D8-1928675E8D14}"/>
                  </a:ext>
                </a:extLst>
              </p:cNvPr>
              <p:cNvSpPr txBox="1">
                <a:spLocks noRot="1" noChangeAspect="1" noMove="1" noResize="1" noEditPoints="1" noAdjustHandles="1" noChangeArrowheads="1" noChangeShapeType="1" noTextEdit="1"/>
              </p:cNvSpPr>
              <p:nvPr/>
            </p:nvSpPr>
            <p:spPr>
              <a:xfrm>
                <a:off x="975632" y="5602096"/>
                <a:ext cx="3594189" cy="537070"/>
              </a:xfrm>
              <a:prstGeom prst="rect">
                <a:avLst/>
              </a:prstGeom>
              <a:blipFill>
                <a:blip r:embed="rId5"/>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3841B2D6-C30A-F99C-7D9D-E2E5AE126AF4}"/>
                  </a:ext>
                </a:extLst>
              </p:cNvPr>
              <p:cNvSpPr txBox="1"/>
              <p:nvPr/>
            </p:nvSpPr>
            <p:spPr>
              <a:xfrm>
                <a:off x="6388934" y="1157249"/>
                <a:ext cx="3693575" cy="537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𝐵</m:t>
                          </m:r>
                          <m:r>
                            <a:rPr lang="es-ES" b="0" i="1" smtClean="0">
                              <a:latin typeface="Cambria Math" panose="02040503050406030204" pitchFamily="18" charset="0"/>
                            </a:rPr>
                            <m:t>3</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8000</m:t>
                          </m:r>
                        </m:num>
                        <m:den>
                          <m:r>
                            <a:rPr lang="es-ES" b="0" i="1" smtClean="0">
                              <a:latin typeface="Cambria Math" panose="02040503050406030204" pitchFamily="18" charset="0"/>
                            </a:rPr>
                            <m:t>16000</m:t>
                          </m:r>
                        </m:den>
                      </m:f>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0.5</m:t>
                      </m:r>
                      <m:f>
                        <m:fPr>
                          <m:ctrlPr>
                            <a:rPr lang="es-ES" b="0" i="1" smtClean="0">
                              <a:highlight>
                                <a:srgbClr val="FFFF00"/>
                              </a:highlight>
                              <a:latin typeface="Cambria Math" panose="02040503050406030204" pitchFamily="18" charset="0"/>
                            </a:rPr>
                          </m:ctrlPr>
                        </m:fPr>
                        <m:num>
                          <m:r>
                            <a:rPr lang="es-ES" b="0" i="1" smtClean="0">
                              <a:highlight>
                                <a:srgbClr val="FFFF00"/>
                              </a:highlight>
                              <a:latin typeface="Cambria Math" panose="02040503050406030204" pitchFamily="18" charset="0"/>
                            </a:rPr>
                            <m:t>$</m:t>
                          </m:r>
                        </m:num>
                        <m:den>
                          <m:r>
                            <a:rPr lang="es-ES" b="0" i="1" smtClean="0">
                              <a:highlight>
                                <a:srgbClr val="FFFF00"/>
                              </a:highlight>
                              <a:latin typeface="Cambria Math" panose="02040503050406030204" pitchFamily="18" charset="0"/>
                            </a:rPr>
                            <m:t>𝑚</m:t>
                          </m:r>
                        </m:den>
                      </m:f>
                      <m:r>
                        <a:rPr lang="es-ES" b="0" i="1" smtClean="0">
                          <a:highlight>
                            <a:srgbClr val="FFFF00"/>
                          </a:highlight>
                          <a:latin typeface="Cambria Math" panose="02040503050406030204" pitchFamily="18" charset="0"/>
                        </a:rPr>
                        <m:t>  (</m:t>
                      </m:r>
                      <m:r>
                        <a:rPr lang="es-ES" b="0" i="1" smtClean="0">
                          <a:highlight>
                            <a:srgbClr val="FFFF00"/>
                          </a:highlight>
                          <a:latin typeface="Cambria Math" panose="02040503050406030204" pitchFamily="18" charset="0"/>
                        </a:rPr>
                        <m:t>𝐴𝑑𝑎𝑝𝑡𝑎𝑑𝑜𝑟</m:t>
                      </m:r>
                      <m:r>
                        <a:rPr lang="es-ES" b="0" i="1" smtClean="0">
                          <a:highlight>
                            <a:srgbClr val="FFFF00"/>
                          </a:highlight>
                          <a:latin typeface="Cambria Math" panose="02040503050406030204" pitchFamily="18" charset="0"/>
                        </a:rPr>
                        <m:t>)</m:t>
                      </m:r>
                    </m:oMath>
                  </m:oMathPara>
                </a14:m>
                <a:endParaRPr lang="es-PE" dirty="0">
                  <a:highlight>
                    <a:srgbClr val="FFFF00"/>
                  </a:highlight>
                </a:endParaRPr>
              </a:p>
            </p:txBody>
          </p:sp>
        </mc:Choice>
        <mc:Fallback xmlns="">
          <p:sp>
            <p:nvSpPr>
              <p:cNvPr id="9" name="CuadroTexto 8">
                <a:extLst>
                  <a:ext uri="{FF2B5EF4-FFF2-40B4-BE49-F238E27FC236}">
                    <a16:creationId xmlns:a16="http://schemas.microsoft.com/office/drawing/2014/main" id="{3841B2D6-C30A-F99C-7D9D-E2E5AE126AF4}"/>
                  </a:ext>
                </a:extLst>
              </p:cNvPr>
              <p:cNvSpPr txBox="1">
                <a:spLocks noRot="1" noChangeAspect="1" noMove="1" noResize="1" noEditPoints="1" noAdjustHandles="1" noChangeArrowheads="1" noChangeShapeType="1" noTextEdit="1"/>
              </p:cNvSpPr>
              <p:nvPr/>
            </p:nvSpPr>
            <p:spPr>
              <a:xfrm>
                <a:off x="6388934" y="1157249"/>
                <a:ext cx="3693575" cy="537070"/>
              </a:xfrm>
              <a:prstGeom prst="rect">
                <a:avLst/>
              </a:prstGeom>
              <a:blipFill>
                <a:blip r:embed="rId6"/>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30C92EA6-CD1F-6E43-1F3A-8A17FC51FB21}"/>
                  </a:ext>
                </a:extLst>
              </p:cNvPr>
              <p:cNvSpPr txBox="1"/>
              <p:nvPr/>
            </p:nvSpPr>
            <p:spPr>
              <a:xfrm>
                <a:off x="6358455" y="2156456"/>
                <a:ext cx="3427157" cy="537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𝐵</m:t>
                          </m:r>
                          <m:r>
                            <a:rPr lang="es-ES" b="0" i="1" smtClean="0">
                              <a:latin typeface="Cambria Math" panose="02040503050406030204" pitchFamily="18" charset="0"/>
                            </a:rPr>
                            <m:t>4</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23000</m:t>
                          </m:r>
                        </m:num>
                        <m:den>
                          <m:r>
                            <a:rPr lang="es-ES" b="0" i="1" smtClean="0">
                              <a:latin typeface="Cambria Math" panose="02040503050406030204" pitchFamily="18" charset="0"/>
                            </a:rPr>
                            <m:t>18600</m:t>
                          </m:r>
                        </m:den>
                      </m:f>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1.24</m:t>
                      </m:r>
                      <m:f>
                        <m:fPr>
                          <m:ctrlPr>
                            <a:rPr lang="es-ES" b="0" i="1" smtClean="0">
                              <a:highlight>
                                <a:srgbClr val="FFFF00"/>
                              </a:highlight>
                              <a:latin typeface="Cambria Math" panose="02040503050406030204" pitchFamily="18" charset="0"/>
                            </a:rPr>
                          </m:ctrlPr>
                        </m:fPr>
                        <m:num>
                          <m:r>
                            <a:rPr lang="es-ES" b="0" i="1" smtClean="0">
                              <a:highlight>
                                <a:srgbClr val="FFFF00"/>
                              </a:highlight>
                              <a:latin typeface="Cambria Math" panose="02040503050406030204" pitchFamily="18" charset="0"/>
                            </a:rPr>
                            <m:t>$</m:t>
                          </m:r>
                        </m:num>
                        <m:den>
                          <m:r>
                            <a:rPr lang="es-ES" b="0" i="1" smtClean="0">
                              <a:highlight>
                                <a:srgbClr val="FFFF00"/>
                              </a:highlight>
                              <a:latin typeface="Cambria Math" panose="02040503050406030204" pitchFamily="18" charset="0"/>
                            </a:rPr>
                            <m:t>𝑚</m:t>
                          </m:r>
                        </m:den>
                      </m:f>
                      <m:r>
                        <a:rPr lang="es-ES" b="0" i="1" smtClean="0">
                          <a:highlight>
                            <a:srgbClr val="FFFF00"/>
                          </a:highlight>
                          <a:latin typeface="Cambria Math" panose="02040503050406030204" pitchFamily="18" charset="0"/>
                        </a:rPr>
                        <m:t>  (</m:t>
                      </m:r>
                      <m:r>
                        <a:rPr lang="es-ES" b="0" i="1" smtClean="0">
                          <a:highlight>
                            <a:srgbClr val="FFFF00"/>
                          </a:highlight>
                          <a:latin typeface="Cambria Math" panose="02040503050406030204" pitchFamily="18" charset="0"/>
                        </a:rPr>
                        <m:t>𝐵𝑟𝑜𝑐𝑎𝑠</m:t>
                      </m:r>
                      <m:r>
                        <a:rPr lang="es-ES" b="0" i="1" smtClean="0">
                          <a:highlight>
                            <a:srgbClr val="FFFF00"/>
                          </a:highlight>
                          <a:latin typeface="Cambria Math" panose="02040503050406030204" pitchFamily="18" charset="0"/>
                        </a:rPr>
                        <m:t>)</m:t>
                      </m:r>
                    </m:oMath>
                  </m:oMathPara>
                </a14:m>
                <a:endParaRPr lang="es-PE" dirty="0">
                  <a:highlight>
                    <a:srgbClr val="FFFF00"/>
                  </a:highlight>
                </a:endParaRPr>
              </a:p>
            </p:txBody>
          </p:sp>
        </mc:Choice>
        <mc:Fallback xmlns="">
          <p:sp>
            <p:nvSpPr>
              <p:cNvPr id="10" name="CuadroTexto 9">
                <a:extLst>
                  <a:ext uri="{FF2B5EF4-FFF2-40B4-BE49-F238E27FC236}">
                    <a16:creationId xmlns:a16="http://schemas.microsoft.com/office/drawing/2014/main" id="{30C92EA6-CD1F-6E43-1F3A-8A17FC51FB21}"/>
                  </a:ext>
                </a:extLst>
              </p:cNvPr>
              <p:cNvSpPr txBox="1">
                <a:spLocks noRot="1" noChangeAspect="1" noMove="1" noResize="1" noEditPoints="1" noAdjustHandles="1" noChangeArrowheads="1" noChangeShapeType="1" noTextEdit="1"/>
              </p:cNvSpPr>
              <p:nvPr/>
            </p:nvSpPr>
            <p:spPr>
              <a:xfrm>
                <a:off x="6358455" y="2156456"/>
                <a:ext cx="3427157" cy="537070"/>
              </a:xfrm>
              <a:prstGeom prst="rect">
                <a:avLst/>
              </a:prstGeom>
              <a:blipFill>
                <a:blip r:embed="rId7"/>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6F336DCD-679E-CBD4-71F5-F80F61841148}"/>
                  </a:ext>
                </a:extLst>
              </p:cNvPr>
              <p:cNvSpPr txBox="1"/>
              <p:nvPr/>
            </p:nvSpPr>
            <p:spPr>
              <a:xfrm>
                <a:off x="6295274" y="2968234"/>
                <a:ext cx="3939989" cy="537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𝐵</m:t>
                          </m:r>
                        </m:sub>
                      </m:sSub>
                      <m:r>
                        <a:rPr lang="es-ES" b="0" i="1" smtClean="0">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𝐵</m:t>
                          </m:r>
                          <m:r>
                            <a:rPr lang="es-ES" i="1">
                              <a:latin typeface="Cambria Math" panose="02040503050406030204" pitchFamily="18" charset="0"/>
                            </a:rPr>
                            <m:t>1</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𝐵</m:t>
                          </m:r>
                          <m:r>
                            <a:rPr lang="es-ES" b="0" i="1" smtClean="0">
                              <a:latin typeface="Cambria Math" panose="02040503050406030204" pitchFamily="18" charset="0"/>
                            </a:rPr>
                            <m:t>2</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𝐵</m:t>
                          </m:r>
                          <m:r>
                            <a:rPr lang="es-ES" b="0" i="1" smtClean="0">
                              <a:latin typeface="Cambria Math" panose="02040503050406030204" pitchFamily="18" charset="0"/>
                            </a:rPr>
                            <m:t>3</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𝐵</m:t>
                          </m:r>
                          <m:r>
                            <a:rPr lang="es-ES" b="0" i="1" smtClean="0">
                              <a:latin typeface="Cambria Math" panose="02040503050406030204" pitchFamily="18" charset="0"/>
                            </a:rPr>
                            <m:t>4</m:t>
                          </m:r>
                        </m:sub>
                      </m:sSub>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2.74</m:t>
                      </m:r>
                      <m:f>
                        <m:fPr>
                          <m:ctrlPr>
                            <a:rPr lang="es-ES" b="0" i="1" smtClean="0">
                              <a:highlight>
                                <a:srgbClr val="FFFF00"/>
                              </a:highlight>
                              <a:latin typeface="Cambria Math" panose="02040503050406030204" pitchFamily="18" charset="0"/>
                            </a:rPr>
                          </m:ctrlPr>
                        </m:fPr>
                        <m:num>
                          <m:r>
                            <a:rPr lang="es-ES" b="0" i="1" smtClean="0">
                              <a:highlight>
                                <a:srgbClr val="FFFF00"/>
                              </a:highlight>
                              <a:latin typeface="Cambria Math" panose="02040503050406030204" pitchFamily="18" charset="0"/>
                            </a:rPr>
                            <m:t>$</m:t>
                          </m:r>
                        </m:num>
                        <m:den>
                          <m:r>
                            <a:rPr lang="es-ES" b="0" i="1" smtClean="0">
                              <a:highlight>
                                <a:srgbClr val="FFFF00"/>
                              </a:highlight>
                              <a:latin typeface="Cambria Math" panose="02040503050406030204" pitchFamily="18" charset="0"/>
                            </a:rPr>
                            <m:t>𝑚</m:t>
                          </m:r>
                        </m:den>
                      </m:f>
                      <m:r>
                        <a:rPr lang="es-ES" b="0" i="1" smtClean="0">
                          <a:highlight>
                            <a:srgbClr val="FFFF00"/>
                          </a:highlight>
                          <a:latin typeface="Cambria Math" panose="02040503050406030204" pitchFamily="18" charset="0"/>
                        </a:rPr>
                        <m:t>  </m:t>
                      </m:r>
                    </m:oMath>
                  </m:oMathPara>
                </a14:m>
                <a:endParaRPr lang="es-PE" dirty="0">
                  <a:highlight>
                    <a:srgbClr val="FFFF00"/>
                  </a:highlight>
                </a:endParaRPr>
              </a:p>
            </p:txBody>
          </p:sp>
        </mc:Choice>
        <mc:Fallback xmlns="">
          <p:sp>
            <p:nvSpPr>
              <p:cNvPr id="11" name="CuadroTexto 10">
                <a:extLst>
                  <a:ext uri="{FF2B5EF4-FFF2-40B4-BE49-F238E27FC236}">
                    <a16:creationId xmlns:a16="http://schemas.microsoft.com/office/drawing/2014/main" id="{6F336DCD-679E-CBD4-71F5-F80F61841148}"/>
                  </a:ext>
                </a:extLst>
              </p:cNvPr>
              <p:cNvSpPr txBox="1">
                <a:spLocks noRot="1" noChangeAspect="1" noMove="1" noResize="1" noEditPoints="1" noAdjustHandles="1" noChangeArrowheads="1" noChangeShapeType="1" noTextEdit="1"/>
              </p:cNvSpPr>
              <p:nvPr/>
            </p:nvSpPr>
            <p:spPr>
              <a:xfrm>
                <a:off x="6295274" y="2968234"/>
                <a:ext cx="3939989" cy="537070"/>
              </a:xfrm>
              <a:prstGeom prst="rect">
                <a:avLst/>
              </a:prstGeom>
              <a:blipFill>
                <a:blip r:embed="rId8"/>
                <a:stretch>
                  <a:fillRect/>
                </a:stretch>
              </a:blipFill>
            </p:spPr>
            <p:txBody>
              <a:bodyPr/>
              <a:lstStyle/>
              <a:p>
                <a:r>
                  <a:rPr lang="es-PE">
                    <a:noFill/>
                  </a:rPr>
                  <a:t> </a:t>
                </a:r>
              </a:p>
            </p:txBody>
          </p:sp>
        </mc:Fallback>
      </mc:AlternateContent>
      <p:sp>
        <p:nvSpPr>
          <p:cNvPr id="12" name="CuadroTexto 11">
            <a:extLst>
              <a:ext uri="{FF2B5EF4-FFF2-40B4-BE49-F238E27FC236}">
                <a16:creationId xmlns:a16="http://schemas.microsoft.com/office/drawing/2014/main" id="{249263BA-2A5A-8BA2-4AEC-0E4603A8645B}"/>
              </a:ext>
            </a:extLst>
          </p:cNvPr>
          <p:cNvSpPr txBox="1"/>
          <p:nvPr/>
        </p:nvSpPr>
        <p:spPr>
          <a:xfrm>
            <a:off x="6202018" y="3598188"/>
            <a:ext cx="5390814" cy="400110"/>
          </a:xfrm>
          <a:prstGeom prst="rect">
            <a:avLst/>
          </a:prstGeom>
          <a:noFill/>
        </p:spPr>
        <p:txBody>
          <a:bodyPr wrap="square">
            <a:spAutoFit/>
          </a:bodyPr>
          <a:lstStyle/>
          <a:p>
            <a:pPr algn="just"/>
            <a:r>
              <a:rPr lang="es-PE" sz="2000" b="1" dirty="0"/>
              <a:t>8. Velocidad media de perforación:</a:t>
            </a:r>
            <a:endParaRPr lang="es-PE" sz="2000" dirty="0"/>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454E68B2-EBC5-5EA1-3235-6D3621B5C1C6}"/>
                  </a:ext>
                </a:extLst>
              </p:cNvPr>
              <p:cNvSpPr txBox="1"/>
              <p:nvPr/>
            </p:nvSpPr>
            <p:spPr>
              <a:xfrm>
                <a:off x="6388934" y="4135626"/>
                <a:ext cx="3067058" cy="556691"/>
              </a:xfrm>
              <a:prstGeom prst="rect">
                <a:avLst/>
              </a:prstGeom>
              <a:noFill/>
            </p:spPr>
            <p:txBody>
              <a:bodyPr wrap="none" lIns="0" tIns="0" rIns="0" bIns="0" rtlCol="0">
                <a:spAutoFit/>
              </a:bodyPr>
              <a:lstStyle/>
              <a:p>
                <a:r>
                  <a:rPr lang="es-ES" b="0" dirty="0"/>
                  <a:t>VM </a:t>
                </a:r>
                <a14:m>
                  <m:oMath xmlns:m="http://schemas.openxmlformats.org/officeDocument/2006/math">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400</m:t>
                        </m:r>
                        <m:f>
                          <m:fPr>
                            <m:ctrlPr>
                              <a:rPr lang="es-ES" b="0" i="1" smtClean="0">
                                <a:latin typeface="Cambria Math" panose="02040503050406030204" pitchFamily="18" charset="0"/>
                              </a:rPr>
                            </m:ctrlPr>
                          </m:fPr>
                          <m:num>
                            <m:r>
                              <a:rPr lang="es-ES" b="0" i="1" smtClean="0">
                                <a:latin typeface="Cambria Math" panose="02040503050406030204" pitchFamily="18" charset="0"/>
                              </a:rPr>
                              <m:t>𝑝𝑖𝑒𝑠</m:t>
                            </m:r>
                          </m:num>
                          <m:den>
                            <m:r>
                              <a:rPr lang="es-ES" b="0" i="1" smtClean="0">
                                <a:latin typeface="Cambria Math" panose="02040503050406030204" pitchFamily="18" charset="0"/>
                              </a:rPr>
                              <m:t>h𝑟</m:t>
                            </m:r>
                          </m:den>
                        </m:f>
                        <m:r>
                          <a:rPr lang="es-ES" b="0" i="1" smtClean="0">
                            <a:latin typeface="Cambria Math" panose="02040503050406030204" pitchFamily="18" charset="0"/>
                          </a:rPr>
                          <m:t>∗0.3048</m:t>
                        </m:r>
                      </m:num>
                      <m:den>
                        <m:r>
                          <a:rPr lang="es-ES" b="0" i="1" smtClean="0">
                            <a:latin typeface="Cambria Math" panose="02040503050406030204" pitchFamily="18" charset="0"/>
                          </a:rPr>
                          <m:t>6.5 </m:t>
                        </m:r>
                        <m:r>
                          <a:rPr lang="es-ES" b="0" i="1" smtClean="0">
                            <a:latin typeface="Cambria Math" panose="02040503050406030204" pitchFamily="18" charset="0"/>
                          </a:rPr>
                          <m:t>h𝑟</m:t>
                        </m:r>
                        <m:r>
                          <a:rPr lang="es-ES" b="0" i="1" smtClean="0">
                            <a:latin typeface="Cambria Math" panose="02040503050406030204" pitchFamily="18" charset="0"/>
                          </a:rPr>
                          <m:t>/</m:t>
                        </m:r>
                        <m:r>
                          <a:rPr lang="es-ES" b="0" i="1" smtClean="0">
                            <a:latin typeface="Cambria Math" panose="02040503050406030204" pitchFamily="18" charset="0"/>
                          </a:rPr>
                          <m:t>𝑔𝑑𝑖𝑎</m:t>
                        </m:r>
                      </m:den>
                    </m:f>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18.76</m:t>
                    </m:r>
                    <m:f>
                      <m:fPr>
                        <m:ctrlPr>
                          <a:rPr lang="es-ES" b="0" i="1" smtClean="0">
                            <a:highlight>
                              <a:srgbClr val="FFFF00"/>
                            </a:highlight>
                            <a:latin typeface="Cambria Math" panose="02040503050406030204" pitchFamily="18" charset="0"/>
                          </a:rPr>
                        </m:ctrlPr>
                      </m:fPr>
                      <m:num>
                        <m:r>
                          <a:rPr lang="es-ES" b="0" i="1" smtClean="0">
                            <a:highlight>
                              <a:srgbClr val="FFFF00"/>
                            </a:highlight>
                            <a:latin typeface="Cambria Math" panose="02040503050406030204" pitchFamily="18" charset="0"/>
                          </a:rPr>
                          <m:t>𝑚</m:t>
                        </m:r>
                      </m:num>
                      <m:den>
                        <m:r>
                          <a:rPr lang="es-ES" b="0" i="1" smtClean="0">
                            <a:highlight>
                              <a:srgbClr val="FFFF00"/>
                            </a:highlight>
                            <a:latin typeface="Cambria Math" panose="02040503050406030204" pitchFamily="18" charset="0"/>
                          </a:rPr>
                          <m:t>h𝑟</m:t>
                        </m:r>
                      </m:den>
                    </m:f>
                    <m:r>
                      <a:rPr lang="es-ES" b="0" i="1" smtClean="0">
                        <a:highlight>
                          <a:srgbClr val="FFFF00"/>
                        </a:highlight>
                        <a:latin typeface="Cambria Math" panose="02040503050406030204" pitchFamily="18" charset="0"/>
                      </a:rPr>
                      <m:t>  </m:t>
                    </m:r>
                  </m:oMath>
                </a14:m>
                <a:endParaRPr lang="es-PE" dirty="0">
                  <a:highlight>
                    <a:srgbClr val="FFFF00"/>
                  </a:highlight>
                </a:endParaRPr>
              </a:p>
            </p:txBody>
          </p:sp>
        </mc:Choice>
        <mc:Fallback xmlns="">
          <p:sp>
            <p:nvSpPr>
              <p:cNvPr id="13" name="CuadroTexto 12">
                <a:extLst>
                  <a:ext uri="{FF2B5EF4-FFF2-40B4-BE49-F238E27FC236}">
                    <a16:creationId xmlns:a16="http://schemas.microsoft.com/office/drawing/2014/main" id="{454E68B2-EBC5-5EA1-3235-6D3621B5C1C6}"/>
                  </a:ext>
                </a:extLst>
              </p:cNvPr>
              <p:cNvSpPr txBox="1">
                <a:spLocks noRot="1" noChangeAspect="1" noMove="1" noResize="1" noEditPoints="1" noAdjustHandles="1" noChangeArrowheads="1" noChangeShapeType="1" noTextEdit="1"/>
              </p:cNvSpPr>
              <p:nvPr/>
            </p:nvSpPr>
            <p:spPr>
              <a:xfrm>
                <a:off x="6388934" y="4135626"/>
                <a:ext cx="3067058" cy="556691"/>
              </a:xfrm>
              <a:prstGeom prst="rect">
                <a:avLst/>
              </a:prstGeom>
              <a:blipFill>
                <a:blip r:embed="rId9"/>
                <a:stretch>
                  <a:fillRect l="-4573" b="-8696"/>
                </a:stretch>
              </a:blipFill>
            </p:spPr>
            <p:txBody>
              <a:bodyPr/>
              <a:lstStyle/>
              <a:p>
                <a:r>
                  <a:rPr lang="es-PE">
                    <a:noFill/>
                  </a:rPr>
                  <a:t> </a:t>
                </a:r>
              </a:p>
            </p:txBody>
          </p:sp>
        </mc:Fallback>
      </mc:AlternateContent>
      <p:sp>
        <p:nvSpPr>
          <p:cNvPr id="14" name="CuadroTexto 13">
            <a:extLst>
              <a:ext uri="{FF2B5EF4-FFF2-40B4-BE49-F238E27FC236}">
                <a16:creationId xmlns:a16="http://schemas.microsoft.com/office/drawing/2014/main" id="{BE474D3C-0B5C-0740-18DE-EC453056C48C}"/>
              </a:ext>
            </a:extLst>
          </p:cNvPr>
          <p:cNvSpPr txBox="1"/>
          <p:nvPr/>
        </p:nvSpPr>
        <p:spPr>
          <a:xfrm>
            <a:off x="6202017" y="4980869"/>
            <a:ext cx="5526589" cy="400110"/>
          </a:xfrm>
          <a:prstGeom prst="rect">
            <a:avLst/>
          </a:prstGeom>
          <a:noFill/>
        </p:spPr>
        <p:txBody>
          <a:bodyPr wrap="square">
            <a:spAutoFit/>
          </a:bodyPr>
          <a:lstStyle/>
          <a:p>
            <a:pPr algn="just"/>
            <a:r>
              <a:rPr lang="es-PE" sz="2000" b="1" dirty="0"/>
              <a:t>9. Costo total de Perforación:</a:t>
            </a:r>
            <a:endParaRPr lang="es-PE" sz="2000" dirty="0"/>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0E68A889-1DEB-A45E-469A-9D28A3895042}"/>
                  </a:ext>
                </a:extLst>
              </p:cNvPr>
              <p:cNvSpPr txBox="1"/>
              <p:nvPr/>
            </p:nvSpPr>
            <p:spPr>
              <a:xfrm>
                <a:off x="6036367" y="5583318"/>
                <a:ext cx="4634410" cy="766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𝑇</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66.4</m:t>
                          </m:r>
                          <m:f>
                            <m:fPr>
                              <m:ctrlPr>
                                <a:rPr lang="es-ES" b="0" i="1" smtClean="0">
                                  <a:latin typeface="Cambria Math" panose="02040503050406030204" pitchFamily="18" charset="0"/>
                                </a:rPr>
                              </m:ctrlPr>
                            </m:fPr>
                            <m:num>
                              <m:r>
                                <a:rPr lang="es-ES" b="0" i="1" smtClean="0">
                                  <a:latin typeface="Cambria Math" panose="02040503050406030204" pitchFamily="18" charset="0"/>
                                </a:rPr>
                                <m:t>$</m:t>
                              </m:r>
                            </m:num>
                            <m:den>
                              <m:r>
                                <a:rPr lang="es-ES" b="0" i="1" smtClean="0">
                                  <a:latin typeface="Cambria Math" panose="02040503050406030204" pitchFamily="18" charset="0"/>
                                </a:rPr>
                                <m:t>h𝑟</m:t>
                              </m:r>
                            </m:den>
                          </m:f>
                          <m:r>
                            <a:rPr lang="es-ES" b="0" i="1" smtClean="0">
                              <a:latin typeface="Cambria Math" panose="02040503050406030204" pitchFamily="18" charset="0"/>
                            </a:rPr>
                            <m:t>+327.432</m:t>
                          </m:r>
                          <m:f>
                            <m:fPr>
                              <m:ctrlPr>
                                <a:rPr lang="es-ES" b="0" i="1" smtClean="0">
                                  <a:latin typeface="Cambria Math" panose="02040503050406030204" pitchFamily="18" charset="0"/>
                                </a:rPr>
                              </m:ctrlPr>
                            </m:fPr>
                            <m:num>
                              <m:r>
                                <a:rPr lang="es-ES" b="0" i="1" smtClean="0">
                                  <a:latin typeface="Cambria Math" panose="02040503050406030204" pitchFamily="18" charset="0"/>
                                </a:rPr>
                                <m:t>$</m:t>
                              </m:r>
                            </m:num>
                            <m:den>
                              <m:r>
                                <a:rPr lang="es-ES" b="0" i="1" smtClean="0">
                                  <a:latin typeface="Cambria Math" panose="02040503050406030204" pitchFamily="18" charset="0"/>
                                </a:rPr>
                                <m:t>h𝑟</m:t>
                              </m:r>
                            </m:den>
                          </m:f>
                        </m:num>
                        <m:den>
                          <m:r>
                            <a:rPr lang="es-ES" b="0" i="1" smtClean="0">
                              <a:latin typeface="Cambria Math" panose="02040503050406030204" pitchFamily="18" charset="0"/>
                            </a:rPr>
                            <m:t>18.76 </m:t>
                          </m:r>
                          <m:r>
                            <a:rPr lang="es-ES" b="0" i="1" smtClean="0">
                              <a:latin typeface="Cambria Math" panose="02040503050406030204" pitchFamily="18" charset="0"/>
                            </a:rPr>
                            <m:t>𝑚</m:t>
                          </m:r>
                          <m:r>
                            <a:rPr lang="es-ES" b="0" i="1" smtClean="0">
                              <a:latin typeface="Cambria Math" panose="02040503050406030204" pitchFamily="18" charset="0"/>
                            </a:rPr>
                            <m:t>/</m:t>
                          </m:r>
                          <m:r>
                            <a:rPr lang="es-ES" b="0" i="1" smtClean="0">
                              <a:latin typeface="Cambria Math" panose="02040503050406030204" pitchFamily="18" charset="0"/>
                            </a:rPr>
                            <m:t>h𝑟</m:t>
                          </m:r>
                        </m:den>
                      </m:f>
                      <m:r>
                        <a:rPr lang="es-ES" b="0" i="1" smtClean="0">
                          <a:latin typeface="Cambria Math" panose="02040503050406030204" pitchFamily="18" charset="0"/>
                        </a:rPr>
                        <m:t>+2.74</m:t>
                      </m:r>
                      <m:f>
                        <m:fPr>
                          <m:ctrlPr>
                            <a:rPr lang="es-ES" b="0" i="1" smtClean="0">
                              <a:latin typeface="Cambria Math" panose="02040503050406030204" pitchFamily="18" charset="0"/>
                            </a:rPr>
                          </m:ctrlPr>
                        </m:fPr>
                        <m:num>
                          <m:r>
                            <a:rPr lang="es-ES" b="0" i="1" smtClean="0">
                              <a:latin typeface="Cambria Math" panose="02040503050406030204" pitchFamily="18" charset="0"/>
                            </a:rPr>
                            <m:t>$</m:t>
                          </m:r>
                        </m:num>
                        <m:den>
                          <m:r>
                            <a:rPr lang="es-ES" b="0" i="1" smtClean="0">
                              <a:latin typeface="Cambria Math" panose="02040503050406030204" pitchFamily="18" charset="0"/>
                            </a:rPr>
                            <m:t>𝑚</m:t>
                          </m:r>
                        </m:den>
                      </m:f>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21</m:t>
                      </m:r>
                      <m:f>
                        <m:fPr>
                          <m:ctrlPr>
                            <a:rPr lang="es-ES" b="0" i="1" smtClean="0">
                              <a:highlight>
                                <a:srgbClr val="FFFF00"/>
                              </a:highlight>
                              <a:latin typeface="Cambria Math" panose="02040503050406030204" pitchFamily="18" charset="0"/>
                            </a:rPr>
                          </m:ctrlPr>
                        </m:fPr>
                        <m:num>
                          <m:r>
                            <a:rPr lang="es-ES" b="0" i="1" smtClean="0">
                              <a:highlight>
                                <a:srgbClr val="FFFF00"/>
                              </a:highlight>
                              <a:latin typeface="Cambria Math" panose="02040503050406030204" pitchFamily="18" charset="0"/>
                            </a:rPr>
                            <m:t>$</m:t>
                          </m:r>
                        </m:num>
                        <m:den>
                          <m:r>
                            <a:rPr lang="es-ES" b="0" i="1" smtClean="0">
                              <a:highlight>
                                <a:srgbClr val="FFFF00"/>
                              </a:highlight>
                              <a:latin typeface="Cambria Math" panose="02040503050406030204" pitchFamily="18" charset="0"/>
                            </a:rPr>
                            <m:t>𝑚</m:t>
                          </m:r>
                        </m:den>
                      </m:f>
                      <m:r>
                        <a:rPr lang="es-ES" b="0" i="1" smtClean="0">
                          <a:highlight>
                            <a:srgbClr val="FFFF00"/>
                          </a:highlight>
                          <a:latin typeface="Cambria Math" panose="02040503050406030204" pitchFamily="18" charset="0"/>
                        </a:rPr>
                        <m:t>  </m:t>
                      </m:r>
                    </m:oMath>
                  </m:oMathPara>
                </a14:m>
                <a:endParaRPr lang="es-PE" dirty="0">
                  <a:highlight>
                    <a:srgbClr val="FFFF00"/>
                  </a:highlight>
                </a:endParaRPr>
              </a:p>
            </p:txBody>
          </p:sp>
        </mc:Choice>
        <mc:Fallback xmlns="">
          <p:sp>
            <p:nvSpPr>
              <p:cNvPr id="15" name="CuadroTexto 14">
                <a:extLst>
                  <a:ext uri="{FF2B5EF4-FFF2-40B4-BE49-F238E27FC236}">
                    <a16:creationId xmlns:a16="http://schemas.microsoft.com/office/drawing/2014/main" id="{0E68A889-1DEB-A45E-469A-9D28A3895042}"/>
                  </a:ext>
                </a:extLst>
              </p:cNvPr>
              <p:cNvSpPr txBox="1">
                <a:spLocks noRot="1" noChangeAspect="1" noMove="1" noResize="1" noEditPoints="1" noAdjustHandles="1" noChangeArrowheads="1" noChangeShapeType="1" noTextEdit="1"/>
              </p:cNvSpPr>
              <p:nvPr/>
            </p:nvSpPr>
            <p:spPr>
              <a:xfrm>
                <a:off x="6036367" y="5583318"/>
                <a:ext cx="4634410" cy="766557"/>
              </a:xfrm>
              <a:prstGeom prst="rect">
                <a:avLst/>
              </a:prstGeom>
              <a:blipFill>
                <a:blip r:embed="rId10"/>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7CFE3903-C1FC-58D8-DEF5-820892C23654}"/>
                  </a:ext>
                </a:extLst>
              </p:cNvPr>
              <p:cNvSpPr txBox="1"/>
              <p:nvPr/>
            </p:nvSpPr>
            <p:spPr>
              <a:xfrm>
                <a:off x="698096" y="2679042"/>
                <a:ext cx="3883884" cy="276999"/>
              </a:xfrm>
              <a:prstGeom prst="rect">
                <a:avLst/>
              </a:prstGeom>
              <a:noFill/>
            </p:spPr>
            <p:txBody>
              <a:bodyPr wrap="none" lIns="0" tIns="0" rIns="0" bIns="0" rtlCol="0">
                <a:spAutoFit/>
              </a:bodyPr>
              <a:lstStyle/>
              <a:p>
                <a:r>
                  <a:rPr lang="es-ES" b="0" dirty="0"/>
                  <a:t>Costo Indirecto</a:t>
                </a:r>
                <a14:m>
                  <m:oMath xmlns:m="http://schemas.openxmlformats.org/officeDocument/2006/math">
                    <m:r>
                      <a:rPr lang="es-ES" b="0" i="1" smtClean="0">
                        <a:latin typeface="Cambria Math" panose="02040503050406030204" pitchFamily="18" charset="0"/>
                      </a:rPr>
                      <m:t>=40+26.4=</m:t>
                    </m:r>
                    <m:r>
                      <a:rPr lang="es-ES" b="0" i="1" smtClean="0">
                        <a:highlight>
                          <a:srgbClr val="FFFF00"/>
                        </a:highlight>
                        <a:latin typeface="Cambria Math" panose="02040503050406030204" pitchFamily="18" charset="0"/>
                      </a:rPr>
                      <m:t>66.4 $/</m:t>
                    </m:r>
                    <m:r>
                      <a:rPr lang="es-ES" b="0" i="1" smtClean="0">
                        <a:highlight>
                          <a:srgbClr val="FFFF00"/>
                        </a:highlight>
                        <a:latin typeface="Cambria Math" panose="02040503050406030204" pitchFamily="18" charset="0"/>
                      </a:rPr>
                      <m:t>h𝑟</m:t>
                    </m:r>
                  </m:oMath>
                </a14:m>
                <a:endParaRPr lang="es-PE" dirty="0"/>
              </a:p>
            </p:txBody>
          </p:sp>
        </mc:Choice>
        <mc:Fallback xmlns="">
          <p:sp>
            <p:nvSpPr>
              <p:cNvPr id="16" name="CuadroTexto 15">
                <a:extLst>
                  <a:ext uri="{FF2B5EF4-FFF2-40B4-BE49-F238E27FC236}">
                    <a16:creationId xmlns:a16="http://schemas.microsoft.com/office/drawing/2014/main" id="{7CFE3903-C1FC-58D8-DEF5-820892C23654}"/>
                  </a:ext>
                </a:extLst>
              </p:cNvPr>
              <p:cNvSpPr txBox="1">
                <a:spLocks noRot="1" noChangeAspect="1" noMove="1" noResize="1" noEditPoints="1" noAdjustHandles="1" noChangeArrowheads="1" noChangeShapeType="1" noTextEdit="1"/>
              </p:cNvSpPr>
              <p:nvPr/>
            </p:nvSpPr>
            <p:spPr>
              <a:xfrm>
                <a:off x="698096" y="2679042"/>
                <a:ext cx="3883884" cy="276999"/>
              </a:xfrm>
              <a:prstGeom prst="rect">
                <a:avLst/>
              </a:prstGeom>
              <a:blipFill>
                <a:blip r:embed="rId11"/>
                <a:stretch>
                  <a:fillRect l="-3768" t="-28261" r="-1727" b="-50000"/>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8576C2A6-E5F3-0B51-C965-42A96C3260F6}"/>
                  </a:ext>
                </a:extLst>
              </p:cNvPr>
              <p:cNvSpPr txBox="1"/>
              <p:nvPr/>
            </p:nvSpPr>
            <p:spPr>
              <a:xfrm>
                <a:off x="637800" y="3213467"/>
                <a:ext cx="4927567" cy="246221"/>
              </a:xfrm>
              <a:prstGeom prst="rect">
                <a:avLst/>
              </a:prstGeom>
              <a:noFill/>
            </p:spPr>
            <p:txBody>
              <a:bodyPr wrap="none" lIns="0" tIns="0" rIns="0" bIns="0" rtlCol="0">
                <a:spAutoFit/>
              </a:bodyPr>
              <a:lstStyle/>
              <a:p>
                <a:r>
                  <a:rPr lang="es-ES" sz="1600" b="0" dirty="0"/>
                  <a:t>Costo Directo</a:t>
                </a:r>
                <a14:m>
                  <m:oMath xmlns:m="http://schemas.openxmlformats.org/officeDocument/2006/math">
                    <m:r>
                      <a:rPr lang="es-ES" sz="1600" b="0" i="1" smtClean="0">
                        <a:latin typeface="Cambria Math" panose="02040503050406030204" pitchFamily="18" charset="0"/>
                      </a:rPr>
                      <m:t>=320+4+3.12+0.312=</m:t>
                    </m:r>
                    <m:r>
                      <a:rPr lang="es-ES" sz="1600" b="0" i="1" smtClean="0">
                        <a:highlight>
                          <a:srgbClr val="FFFF00"/>
                        </a:highlight>
                        <a:latin typeface="Cambria Math" panose="02040503050406030204" pitchFamily="18" charset="0"/>
                      </a:rPr>
                      <m:t>327</m:t>
                    </m:r>
                    <m:r>
                      <a:rPr lang="es-ES" sz="1600" b="0" i="1" smtClean="0">
                        <a:latin typeface="Cambria Math" panose="02040503050406030204" pitchFamily="18" charset="0"/>
                      </a:rPr>
                      <m:t>.</m:t>
                    </m:r>
                    <m:r>
                      <a:rPr lang="es-ES" sz="1600" b="0" i="1" smtClean="0">
                        <a:highlight>
                          <a:srgbClr val="FFFF00"/>
                        </a:highlight>
                        <a:latin typeface="Cambria Math" panose="02040503050406030204" pitchFamily="18" charset="0"/>
                      </a:rPr>
                      <m:t> 432 $/</m:t>
                    </m:r>
                    <m:r>
                      <a:rPr lang="es-ES" sz="1600" b="0" i="1" smtClean="0">
                        <a:highlight>
                          <a:srgbClr val="FFFF00"/>
                        </a:highlight>
                        <a:latin typeface="Cambria Math" panose="02040503050406030204" pitchFamily="18" charset="0"/>
                      </a:rPr>
                      <m:t>h𝑟</m:t>
                    </m:r>
                  </m:oMath>
                </a14:m>
                <a:endParaRPr lang="es-PE" sz="1600" dirty="0"/>
              </a:p>
            </p:txBody>
          </p:sp>
        </mc:Choice>
        <mc:Fallback xmlns="">
          <p:sp>
            <p:nvSpPr>
              <p:cNvPr id="17" name="CuadroTexto 16">
                <a:extLst>
                  <a:ext uri="{FF2B5EF4-FFF2-40B4-BE49-F238E27FC236}">
                    <a16:creationId xmlns:a16="http://schemas.microsoft.com/office/drawing/2014/main" id="{8576C2A6-E5F3-0B51-C965-42A96C3260F6}"/>
                  </a:ext>
                </a:extLst>
              </p:cNvPr>
              <p:cNvSpPr txBox="1">
                <a:spLocks noRot="1" noChangeAspect="1" noMove="1" noResize="1" noEditPoints="1" noAdjustHandles="1" noChangeArrowheads="1" noChangeShapeType="1" noTextEdit="1"/>
              </p:cNvSpPr>
              <p:nvPr/>
            </p:nvSpPr>
            <p:spPr>
              <a:xfrm>
                <a:off x="637800" y="3213467"/>
                <a:ext cx="4927567" cy="246221"/>
              </a:xfrm>
              <a:prstGeom prst="rect">
                <a:avLst/>
              </a:prstGeom>
              <a:blipFill>
                <a:blip r:embed="rId12"/>
                <a:stretch>
                  <a:fillRect l="-2599" t="-24390" b="-48780"/>
                </a:stretch>
              </a:blipFill>
            </p:spPr>
            <p:txBody>
              <a:bodyPr/>
              <a:lstStyle/>
              <a:p>
                <a:r>
                  <a:rPr lang="es-PE">
                    <a:noFill/>
                  </a:rPr>
                  <a:t> </a:t>
                </a:r>
              </a:p>
            </p:txBody>
          </p:sp>
        </mc:Fallback>
      </mc:AlternateContent>
      <p:sp>
        <p:nvSpPr>
          <p:cNvPr id="18" name="Marcador de fecha 17">
            <a:extLst>
              <a:ext uri="{FF2B5EF4-FFF2-40B4-BE49-F238E27FC236}">
                <a16:creationId xmlns:a16="http://schemas.microsoft.com/office/drawing/2014/main" id="{E5526071-3A21-93D5-7522-0271BE2BD32A}"/>
              </a:ext>
            </a:extLst>
          </p:cNvPr>
          <p:cNvSpPr>
            <a:spLocks noGrp="1"/>
          </p:cNvSpPr>
          <p:nvPr>
            <p:ph type="dt" sz="half" idx="10"/>
          </p:nvPr>
        </p:nvSpPr>
        <p:spPr/>
        <p:txBody>
          <a:bodyPr/>
          <a:lstStyle/>
          <a:p>
            <a:fld id="{8BCD62C8-D459-46EE-867C-7410EDA4803E}" type="datetime1">
              <a:rPr lang="es-PE" smtClean="0"/>
              <a:t>23/02/2025</a:t>
            </a:fld>
            <a:endParaRPr lang="es-PE"/>
          </a:p>
        </p:txBody>
      </p:sp>
      <p:sp>
        <p:nvSpPr>
          <p:cNvPr id="19" name="Marcador de número de diapositiva 18">
            <a:extLst>
              <a:ext uri="{FF2B5EF4-FFF2-40B4-BE49-F238E27FC236}">
                <a16:creationId xmlns:a16="http://schemas.microsoft.com/office/drawing/2014/main" id="{604DB267-DCF7-9BDA-95CC-3B3BE428E9D6}"/>
              </a:ext>
            </a:extLst>
          </p:cNvPr>
          <p:cNvSpPr>
            <a:spLocks noGrp="1"/>
          </p:cNvSpPr>
          <p:nvPr>
            <p:ph type="sldNum" sz="quarter" idx="12"/>
          </p:nvPr>
        </p:nvSpPr>
        <p:spPr/>
        <p:txBody>
          <a:bodyPr/>
          <a:lstStyle/>
          <a:p>
            <a:fld id="{92D991C5-A440-4FEB-9835-A0DFE9D20E97}" type="slidenum">
              <a:rPr lang="es-PE" smtClean="0"/>
              <a:t>20</a:t>
            </a:fld>
            <a:endParaRPr lang="es-PE"/>
          </a:p>
        </p:txBody>
      </p:sp>
    </p:spTree>
    <p:extLst>
      <p:ext uri="{BB962C8B-B14F-4D97-AF65-F5344CB8AC3E}">
        <p14:creationId xmlns:p14="http://schemas.microsoft.com/office/powerpoint/2010/main" val="1294326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45800B-AE31-02D5-FE6E-C70BA9A1D20E}"/>
              </a:ext>
            </a:extLst>
          </p:cNvPr>
          <p:cNvSpPr>
            <a:spLocks noGrp="1"/>
          </p:cNvSpPr>
          <p:nvPr>
            <p:ph type="title"/>
          </p:nvPr>
        </p:nvSpPr>
        <p:spPr>
          <a:xfrm>
            <a:off x="838200" y="365126"/>
            <a:ext cx="10515600" cy="738846"/>
          </a:xfrm>
        </p:spPr>
        <p:txBody>
          <a:bodyPr>
            <a:normAutofit/>
          </a:bodyPr>
          <a:lstStyle/>
          <a:p>
            <a:r>
              <a:rPr lang="es-PE" sz="2400" b="1" dirty="0"/>
              <a:t>COSTOS DE PERFORACIÓN Y VOLADURA EN MINERIA SUBTERRANEA</a:t>
            </a:r>
          </a:p>
        </p:txBody>
      </p:sp>
      <p:sp>
        <p:nvSpPr>
          <p:cNvPr id="5" name="CuadroTexto 4">
            <a:extLst>
              <a:ext uri="{FF2B5EF4-FFF2-40B4-BE49-F238E27FC236}">
                <a16:creationId xmlns:a16="http://schemas.microsoft.com/office/drawing/2014/main" id="{4E6E3F70-E522-D1AD-2D4C-5BEA3AAC1C83}"/>
              </a:ext>
            </a:extLst>
          </p:cNvPr>
          <p:cNvSpPr txBox="1"/>
          <p:nvPr/>
        </p:nvSpPr>
        <p:spPr>
          <a:xfrm>
            <a:off x="695739" y="1103972"/>
            <a:ext cx="10793895" cy="2031325"/>
          </a:xfrm>
          <a:prstGeom prst="rect">
            <a:avLst/>
          </a:prstGeom>
          <a:noFill/>
        </p:spPr>
        <p:txBody>
          <a:bodyPr wrap="square">
            <a:spAutoFit/>
          </a:bodyPr>
          <a:lstStyle/>
          <a:p>
            <a:pPr algn="just"/>
            <a:r>
              <a:rPr lang="es-PE" dirty="0"/>
              <a:t>Los costo de perforación y voladura en minería subterránea se refieren a dos tipos de operaciones:</a:t>
            </a:r>
          </a:p>
          <a:p>
            <a:pPr algn="just"/>
            <a:endParaRPr lang="es-PE" dirty="0"/>
          </a:p>
          <a:p>
            <a:pPr marL="285750" indent="-285750" algn="just">
              <a:buFont typeface="Arial" panose="020B0604020202020204" pitchFamily="34" charset="0"/>
              <a:buChar char="•"/>
            </a:pPr>
            <a:r>
              <a:rPr lang="es-PE" dirty="0"/>
              <a:t>Operaciones de Avance (Preparación y desarrollo)</a:t>
            </a:r>
          </a:p>
          <a:p>
            <a:pPr marL="285750" indent="-285750" algn="just">
              <a:buFont typeface="Arial" panose="020B0604020202020204" pitchFamily="34" charset="0"/>
              <a:buChar char="•"/>
            </a:pPr>
            <a:r>
              <a:rPr lang="es-PE" dirty="0"/>
              <a:t>Operaciones de producción</a:t>
            </a:r>
          </a:p>
          <a:p>
            <a:pPr algn="just"/>
            <a:endParaRPr lang="es-PE" dirty="0"/>
          </a:p>
          <a:p>
            <a:pPr algn="just"/>
            <a:r>
              <a:rPr lang="es-PE" dirty="0"/>
              <a:t>Los costos de producción varían según el método de explotación, los costos promedios aproximados se muestran en la tabla.</a:t>
            </a:r>
          </a:p>
        </p:txBody>
      </p:sp>
      <p:pic>
        <p:nvPicPr>
          <p:cNvPr id="9" name="Imagen 8">
            <a:extLst>
              <a:ext uri="{FF2B5EF4-FFF2-40B4-BE49-F238E27FC236}">
                <a16:creationId xmlns:a16="http://schemas.microsoft.com/office/drawing/2014/main" id="{E537A710-074D-4D70-B7B2-A87C6C826DBF}"/>
              </a:ext>
            </a:extLst>
          </p:cNvPr>
          <p:cNvPicPr>
            <a:picLocks noChangeAspect="1"/>
          </p:cNvPicPr>
          <p:nvPr/>
        </p:nvPicPr>
        <p:blipFill>
          <a:blip r:embed="rId2"/>
          <a:stretch>
            <a:fillRect/>
          </a:stretch>
        </p:blipFill>
        <p:spPr>
          <a:xfrm>
            <a:off x="808383" y="3443408"/>
            <a:ext cx="5169977" cy="2758607"/>
          </a:xfrm>
          <a:prstGeom prst="rect">
            <a:avLst/>
          </a:prstGeom>
        </p:spPr>
      </p:pic>
      <p:pic>
        <p:nvPicPr>
          <p:cNvPr id="11" name="Imagen 10">
            <a:extLst>
              <a:ext uri="{FF2B5EF4-FFF2-40B4-BE49-F238E27FC236}">
                <a16:creationId xmlns:a16="http://schemas.microsoft.com/office/drawing/2014/main" id="{3D441ADE-E51E-FFBB-900E-326BD62ED49E}"/>
              </a:ext>
            </a:extLst>
          </p:cNvPr>
          <p:cNvPicPr>
            <a:picLocks noChangeAspect="1"/>
          </p:cNvPicPr>
          <p:nvPr/>
        </p:nvPicPr>
        <p:blipFill>
          <a:blip r:embed="rId3"/>
          <a:stretch>
            <a:fillRect/>
          </a:stretch>
        </p:blipFill>
        <p:spPr>
          <a:xfrm>
            <a:off x="6183825" y="3511930"/>
            <a:ext cx="5305809" cy="2161194"/>
          </a:xfrm>
          <a:prstGeom prst="rect">
            <a:avLst/>
          </a:prstGeom>
        </p:spPr>
      </p:pic>
      <p:sp>
        <p:nvSpPr>
          <p:cNvPr id="3" name="Marcador de fecha 2">
            <a:extLst>
              <a:ext uri="{FF2B5EF4-FFF2-40B4-BE49-F238E27FC236}">
                <a16:creationId xmlns:a16="http://schemas.microsoft.com/office/drawing/2014/main" id="{F30B17C0-4809-C8D4-2154-8B0D87609809}"/>
              </a:ext>
            </a:extLst>
          </p:cNvPr>
          <p:cNvSpPr>
            <a:spLocks noGrp="1"/>
          </p:cNvSpPr>
          <p:nvPr>
            <p:ph type="dt" sz="half" idx="10"/>
          </p:nvPr>
        </p:nvSpPr>
        <p:spPr/>
        <p:txBody>
          <a:bodyPr/>
          <a:lstStyle/>
          <a:p>
            <a:fld id="{B5BF2077-BFF2-40B7-B881-1CA9D5C850B7}" type="datetime1">
              <a:rPr lang="es-PE" smtClean="0"/>
              <a:t>23/02/2025</a:t>
            </a:fld>
            <a:endParaRPr lang="es-PE"/>
          </a:p>
        </p:txBody>
      </p:sp>
      <p:sp>
        <p:nvSpPr>
          <p:cNvPr id="4" name="Marcador de número de diapositiva 3">
            <a:extLst>
              <a:ext uri="{FF2B5EF4-FFF2-40B4-BE49-F238E27FC236}">
                <a16:creationId xmlns:a16="http://schemas.microsoft.com/office/drawing/2014/main" id="{8B3508B1-8EBF-60CE-5A66-351E90AB318E}"/>
              </a:ext>
            </a:extLst>
          </p:cNvPr>
          <p:cNvSpPr>
            <a:spLocks noGrp="1"/>
          </p:cNvSpPr>
          <p:nvPr>
            <p:ph type="sldNum" sz="quarter" idx="12"/>
          </p:nvPr>
        </p:nvSpPr>
        <p:spPr/>
        <p:txBody>
          <a:bodyPr/>
          <a:lstStyle/>
          <a:p>
            <a:fld id="{92D991C5-A440-4FEB-9835-A0DFE9D20E97}" type="slidenum">
              <a:rPr lang="es-PE" smtClean="0"/>
              <a:t>21</a:t>
            </a:fld>
            <a:endParaRPr lang="es-PE"/>
          </a:p>
        </p:txBody>
      </p:sp>
    </p:spTree>
    <p:extLst>
      <p:ext uri="{BB962C8B-B14F-4D97-AF65-F5344CB8AC3E}">
        <p14:creationId xmlns:p14="http://schemas.microsoft.com/office/powerpoint/2010/main" val="221236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A6EBFC0-86DA-49FB-9DB6-4EEA753FF040}"/>
              </a:ext>
            </a:extLst>
          </p:cNvPr>
          <p:cNvSpPr txBox="1"/>
          <p:nvPr/>
        </p:nvSpPr>
        <p:spPr>
          <a:xfrm>
            <a:off x="695739" y="580127"/>
            <a:ext cx="5546035" cy="5543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s-PE" sz="3200" b="1" kern="1200" noProof="0" dirty="0">
                <a:effectLst/>
                <a:latin typeface="+mj-lt"/>
                <a:ea typeface="+mj-ea"/>
                <a:cs typeface="+mj-cs"/>
              </a:rPr>
              <a:t>Ejemplo Práctico # </a:t>
            </a:r>
            <a:r>
              <a:rPr lang="es-PE" sz="3200" b="1" noProof="0" dirty="0">
                <a:latin typeface="+mj-lt"/>
                <a:ea typeface="+mj-ea"/>
                <a:cs typeface="+mj-cs"/>
              </a:rPr>
              <a:t>02:</a:t>
            </a:r>
            <a:endParaRPr lang="es-PE" sz="3200" b="1" kern="1200" noProof="0" dirty="0">
              <a:effectLst/>
              <a:latin typeface="+mj-lt"/>
              <a:ea typeface="+mj-ea"/>
              <a:cs typeface="+mj-cs"/>
            </a:endParaRP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695739" y="1358425"/>
            <a:ext cx="4099285" cy="4919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algn="just" defTabSz="914400" eaLnBrk="0" fontAlgn="base" hangingPunct="0">
              <a:lnSpc>
                <a:spcPct val="90000"/>
              </a:lnSpc>
              <a:spcBef>
                <a:spcPct val="0"/>
              </a:spcBef>
              <a:spcAft>
                <a:spcPts val="600"/>
              </a:spcAft>
            </a:pPr>
            <a:r>
              <a:rPr lang="es-PE" altLang="es-PE" dirty="0"/>
              <a:t>Hallar el costo de perforación y voladura  por metro de avance en el Crucero 74 S, </a:t>
            </a:r>
            <a:r>
              <a:rPr lang="es-PE" altLang="es-PE" dirty="0" err="1"/>
              <a:t>Nv</a:t>
            </a:r>
            <a:r>
              <a:rPr lang="es-PE" altLang="es-PE" dirty="0"/>
              <a:t>. 740, tipo de roca dura; Sección del frente de 7 ft x 8 ft, haciendo un área total de 56 ft2 con 35 taladros de 4 ft. c/u obteniéndose un avance promedio de 1.10 m/disparo. Considerar precio de dólar 3.643 soles. </a:t>
            </a:r>
          </a:p>
          <a:p>
            <a:pPr marR="0" lvl="0" algn="just" defTabSz="914400" rtl="0" eaLnBrk="0" fontAlgn="base" latinLnBrk="0" hangingPunct="0">
              <a:lnSpc>
                <a:spcPct val="90000"/>
              </a:lnSpc>
              <a:spcBef>
                <a:spcPct val="0"/>
              </a:spcBef>
              <a:spcAft>
                <a:spcPts val="600"/>
              </a:spcAft>
              <a:buClrTx/>
              <a:buSzTx/>
              <a:buFontTx/>
              <a:buNone/>
              <a:tabLst/>
            </a:pPr>
            <a:endParaRPr lang="es-PE" altLang="es-PE" dirty="0"/>
          </a:p>
          <a:p>
            <a:pPr marR="0" lvl="0" algn="just" defTabSz="914400" rtl="0" eaLnBrk="0" fontAlgn="base" latinLnBrk="0" hangingPunct="0">
              <a:lnSpc>
                <a:spcPct val="90000"/>
              </a:lnSpc>
              <a:spcBef>
                <a:spcPct val="0"/>
              </a:spcBef>
              <a:spcAft>
                <a:spcPts val="600"/>
              </a:spcAft>
              <a:buClrTx/>
              <a:buSzTx/>
              <a:buFontTx/>
              <a:buNone/>
              <a:tabLst/>
            </a:pPr>
            <a:r>
              <a:rPr lang="es-PE" altLang="es-PE" sz="2400" b="1" dirty="0"/>
              <a:t>Solución:</a:t>
            </a:r>
          </a:p>
          <a:p>
            <a:pPr marR="0" lvl="0" algn="just" defTabSz="914400" rtl="0" eaLnBrk="0" fontAlgn="base" latinLnBrk="0" hangingPunct="0">
              <a:lnSpc>
                <a:spcPct val="90000"/>
              </a:lnSpc>
              <a:spcBef>
                <a:spcPct val="0"/>
              </a:spcBef>
              <a:spcAft>
                <a:spcPts val="600"/>
              </a:spcAft>
              <a:buClrTx/>
              <a:buSzTx/>
              <a:buFontTx/>
              <a:buNone/>
              <a:tabLst/>
            </a:pPr>
            <a:r>
              <a:rPr lang="es-PE" altLang="es-PE" dirty="0"/>
              <a:t>Primero estimamos los costos directos de la operación con máquina perforadora tipo Jackleg.</a:t>
            </a:r>
          </a:p>
          <a:p>
            <a:pPr marR="0" lvl="0" algn="just" defTabSz="914400" rtl="0" eaLnBrk="0" fontAlgn="base" latinLnBrk="0" hangingPunct="0">
              <a:lnSpc>
                <a:spcPct val="90000"/>
              </a:lnSpc>
              <a:spcBef>
                <a:spcPct val="0"/>
              </a:spcBef>
              <a:spcAft>
                <a:spcPts val="600"/>
              </a:spcAft>
              <a:buClrTx/>
              <a:buSzTx/>
              <a:buFontTx/>
              <a:buNone/>
              <a:tabLst/>
            </a:pPr>
            <a:r>
              <a:rPr kumimoji="0" lang="es-PE" altLang="es-PE" b="0" i="0" u="none" strike="noStrike" cap="none" normalizeH="0" baseline="0" dirty="0">
                <a:ln>
                  <a:noFill/>
                </a:ln>
                <a:solidFill>
                  <a:schemeClr val="tx1"/>
                </a:solidFill>
                <a:effectLst/>
              </a:rPr>
              <a:t>Considerando que en minería convencional la mano de obra actúa directamente en la perforación y voladura el perforista y ayudante perforista.</a:t>
            </a:r>
          </a:p>
        </p:txBody>
      </p:sp>
      <p:sp>
        <p:nvSpPr>
          <p:cNvPr id="5" name="Marcador de fecha 5">
            <a:extLst>
              <a:ext uri="{FF2B5EF4-FFF2-40B4-BE49-F238E27FC236}">
                <a16:creationId xmlns:a16="http://schemas.microsoft.com/office/drawing/2014/main" id="{092CC15B-6842-435C-AEBE-C26C2013B4AE}"/>
              </a:ext>
            </a:extLst>
          </p:cNvPr>
          <p:cNvSpPr>
            <a:spLocks noGrp="1"/>
          </p:cNvSpPr>
          <p:nvPr>
            <p:ph type="dt" sz="half" idx="10"/>
          </p:nvPr>
        </p:nvSpPr>
        <p:spPr>
          <a:xfrm>
            <a:off x="990317" y="6356350"/>
            <a:ext cx="2556791" cy="365125"/>
          </a:xfrm>
          <a:noFill/>
        </p:spPr>
        <p:txBody>
          <a:bodyPr vert="horz" lIns="91440" tIns="45720" rIns="91440" bIns="45720" rtlCol="0" anchor="ctr">
            <a:normAutofit/>
          </a:bodyPr>
          <a:lstStyle/>
          <a:p>
            <a:pPr algn="ctr">
              <a:spcAft>
                <a:spcPts val="600"/>
              </a:spcAft>
            </a:pPr>
            <a:fld id="{67632E11-0630-419B-AFE5-97D8CCB20015}" type="datetime1">
              <a:rPr lang="en-US" smtClean="0"/>
              <a:pPr algn="ctr">
                <a:spcAft>
                  <a:spcPts val="600"/>
                </a:spcAft>
              </a:pPr>
              <a:t>2/23/2025</a:t>
            </a:fld>
            <a:endParaRPr lang="en-US"/>
          </a:p>
        </p:txBody>
      </p:sp>
      <p:sp>
        <p:nvSpPr>
          <p:cNvPr id="6" name="Marcador de número de diapositiva 3">
            <a:extLst>
              <a:ext uri="{FF2B5EF4-FFF2-40B4-BE49-F238E27FC236}">
                <a16:creationId xmlns:a16="http://schemas.microsoft.com/office/drawing/2014/main" id="{C150E1F1-A323-4FF2-BF1C-D5DFB631B8F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22</a:t>
            </a:fld>
            <a:endParaRPr lang="en-US"/>
          </a:p>
        </p:txBody>
      </p:sp>
      <p:pic>
        <p:nvPicPr>
          <p:cNvPr id="2" name="Imagen 1">
            <a:extLst>
              <a:ext uri="{FF2B5EF4-FFF2-40B4-BE49-F238E27FC236}">
                <a16:creationId xmlns:a16="http://schemas.microsoft.com/office/drawing/2014/main" id="{62900AE4-FE00-5CAE-163F-05DB70BA0643}"/>
              </a:ext>
            </a:extLst>
          </p:cNvPr>
          <p:cNvPicPr>
            <a:picLocks noChangeAspect="1"/>
          </p:cNvPicPr>
          <p:nvPr/>
        </p:nvPicPr>
        <p:blipFill>
          <a:blip r:embed="rId2"/>
          <a:srcRect b="3739"/>
          <a:stretch/>
        </p:blipFill>
        <p:spPr>
          <a:xfrm>
            <a:off x="5968875" y="1013791"/>
            <a:ext cx="5527386" cy="5317432"/>
          </a:xfrm>
          <a:prstGeom prst="rect">
            <a:avLst/>
          </a:prstGeom>
        </p:spPr>
      </p:pic>
      <p:sp>
        <p:nvSpPr>
          <p:cNvPr id="8" name="CuadroTexto 7">
            <a:extLst>
              <a:ext uri="{FF2B5EF4-FFF2-40B4-BE49-F238E27FC236}">
                <a16:creationId xmlns:a16="http://schemas.microsoft.com/office/drawing/2014/main" id="{3A25DDFA-371F-17A9-677D-0A375E9A1074}"/>
              </a:ext>
            </a:extLst>
          </p:cNvPr>
          <p:cNvSpPr txBox="1"/>
          <p:nvPr/>
        </p:nvSpPr>
        <p:spPr>
          <a:xfrm>
            <a:off x="6241774" y="612293"/>
            <a:ext cx="4880113" cy="369332"/>
          </a:xfrm>
          <a:prstGeom prst="rect">
            <a:avLst/>
          </a:prstGeom>
          <a:noFill/>
        </p:spPr>
        <p:txBody>
          <a:bodyPr wrap="square">
            <a:spAutoFit/>
          </a:bodyPr>
          <a:lstStyle/>
          <a:p>
            <a:pPr algn="ctr"/>
            <a:r>
              <a:rPr lang="es-PE" altLang="es-PE" b="1" dirty="0"/>
              <a:t>Costos Directos </a:t>
            </a:r>
            <a:endParaRPr lang="es-PE" b="1" dirty="0"/>
          </a:p>
        </p:txBody>
      </p:sp>
    </p:spTree>
    <p:extLst>
      <p:ext uri="{BB962C8B-B14F-4D97-AF65-F5344CB8AC3E}">
        <p14:creationId xmlns:p14="http://schemas.microsoft.com/office/powerpoint/2010/main" val="273902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56D80C1-C8B7-48BC-A5AB-045B835F0C9E}"/>
              </a:ext>
            </a:extLst>
          </p:cNvPr>
          <p:cNvSpPr txBox="1"/>
          <p:nvPr/>
        </p:nvSpPr>
        <p:spPr>
          <a:xfrm>
            <a:off x="5011028" y="496957"/>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a:t>
            </a:r>
            <a:endParaRPr lang="es-PE" sz="1800" dirty="0">
              <a:effectLst/>
              <a:latin typeface="Times New Roman" panose="02020603050405020304" pitchFamily="18" charset="0"/>
              <a:ea typeface="Times New Roman" panose="02020603050405020304" pitchFamily="18" charset="0"/>
            </a:endParaRPr>
          </a:p>
        </p:txBody>
      </p:sp>
      <p:pic>
        <p:nvPicPr>
          <p:cNvPr id="5" name="Imagen 4">
            <a:extLst>
              <a:ext uri="{FF2B5EF4-FFF2-40B4-BE49-F238E27FC236}">
                <a16:creationId xmlns:a16="http://schemas.microsoft.com/office/drawing/2014/main" id="{BA8E3BD7-4939-4380-A287-5A17EB738A33}"/>
              </a:ext>
            </a:extLst>
          </p:cNvPr>
          <p:cNvPicPr>
            <a:picLocks noChangeAspect="1"/>
          </p:cNvPicPr>
          <p:nvPr/>
        </p:nvPicPr>
        <p:blipFill>
          <a:blip r:embed="rId2"/>
          <a:stretch>
            <a:fillRect/>
          </a:stretch>
        </p:blipFill>
        <p:spPr>
          <a:xfrm>
            <a:off x="725557" y="951284"/>
            <a:ext cx="5370444" cy="5409759"/>
          </a:xfrm>
          <a:prstGeom prst="rect">
            <a:avLst/>
          </a:prstGeom>
        </p:spPr>
      </p:pic>
      <p:sp>
        <p:nvSpPr>
          <p:cNvPr id="6" name="Marcador de fecha 5">
            <a:extLst>
              <a:ext uri="{FF2B5EF4-FFF2-40B4-BE49-F238E27FC236}">
                <a16:creationId xmlns:a16="http://schemas.microsoft.com/office/drawing/2014/main" id="{983BF122-F496-4B25-B7EF-9F1B12734610}"/>
              </a:ext>
            </a:extLst>
          </p:cNvPr>
          <p:cNvSpPr>
            <a:spLocks noGrp="1"/>
          </p:cNvSpPr>
          <p:nvPr>
            <p:ph type="dt" sz="half" idx="10"/>
          </p:nvPr>
        </p:nvSpPr>
        <p:spPr>
          <a:xfrm>
            <a:off x="1056745" y="6272784"/>
            <a:ext cx="3273552" cy="365125"/>
          </a:xfrm>
        </p:spPr>
        <p:txBody>
          <a:bodyPr/>
          <a:lstStyle/>
          <a:p>
            <a:fld id="{67632E11-0630-419B-AFE5-97D8CCB20015}" type="datetime1">
              <a:rPr lang="es-PE" smtClean="0"/>
              <a:t>23/02/2025</a:t>
            </a:fld>
            <a:endParaRPr lang="es-PE" dirty="0"/>
          </a:p>
        </p:txBody>
      </p:sp>
      <p:sp>
        <p:nvSpPr>
          <p:cNvPr id="9" name="Marcador de número de diapositiva 3">
            <a:extLst>
              <a:ext uri="{FF2B5EF4-FFF2-40B4-BE49-F238E27FC236}">
                <a16:creationId xmlns:a16="http://schemas.microsoft.com/office/drawing/2014/main" id="{9ED24A3B-22FC-4C56-8E43-A11EC731542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23</a:t>
            </a:fld>
            <a:endParaRPr lang="es-PE"/>
          </a:p>
        </p:txBody>
      </p:sp>
      <p:pic>
        <p:nvPicPr>
          <p:cNvPr id="2" name="Imagen 1">
            <a:extLst>
              <a:ext uri="{FF2B5EF4-FFF2-40B4-BE49-F238E27FC236}">
                <a16:creationId xmlns:a16="http://schemas.microsoft.com/office/drawing/2014/main" id="{BEC89DA2-7802-2626-5F5F-D91938A20D00}"/>
              </a:ext>
            </a:extLst>
          </p:cNvPr>
          <p:cNvPicPr>
            <a:picLocks noChangeAspect="1"/>
          </p:cNvPicPr>
          <p:nvPr/>
        </p:nvPicPr>
        <p:blipFill>
          <a:blip r:embed="rId3"/>
          <a:stretch>
            <a:fillRect/>
          </a:stretch>
        </p:blipFill>
        <p:spPr>
          <a:xfrm>
            <a:off x="6354918" y="866289"/>
            <a:ext cx="4956210" cy="5366617"/>
          </a:xfrm>
          <a:prstGeom prst="rect">
            <a:avLst/>
          </a:prstGeom>
        </p:spPr>
      </p:pic>
    </p:spTree>
    <p:extLst>
      <p:ext uri="{BB962C8B-B14F-4D97-AF65-F5344CB8AC3E}">
        <p14:creationId xmlns:p14="http://schemas.microsoft.com/office/powerpoint/2010/main" val="557755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FF4A5FF-25DB-4C87-8C83-9D31B8C79638}"/>
              </a:ext>
            </a:extLst>
          </p:cNvPr>
          <p:cNvPicPr>
            <a:picLocks noChangeAspect="1"/>
          </p:cNvPicPr>
          <p:nvPr/>
        </p:nvPicPr>
        <p:blipFill>
          <a:blip r:embed="rId2"/>
          <a:stretch>
            <a:fillRect/>
          </a:stretch>
        </p:blipFill>
        <p:spPr>
          <a:xfrm>
            <a:off x="903362" y="617272"/>
            <a:ext cx="4744875" cy="5655512"/>
          </a:xfrm>
          <a:prstGeom prst="rect">
            <a:avLst/>
          </a:prstGeom>
        </p:spPr>
      </p:pic>
      <p:sp>
        <p:nvSpPr>
          <p:cNvPr id="6" name="Marcador de fecha 5">
            <a:extLst>
              <a:ext uri="{FF2B5EF4-FFF2-40B4-BE49-F238E27FC236}">
                <a16:creationId xmlns:a16="http://schemas.microsoft.com/office/drawing/2014/main" id="{65ABA973-F435-4266-95B3-8244FAEB8973}"/>
              </a:ext>
            </a:extLst>
          </p:cNvPr>
          <p:cNvSpPr>
            <a:spLocks noGrp="1"/>
          </p:cNvSpPr>
          <p:nvPr>
            <p:ph type="dt" sz="half" idx="10"/>
          </p:nvPr>
        </p:nvSpPr>
        <p:spPr>
          <a:xfrm>
            <a:off x="1056745" y="6272784"/>
            <a:ext cx="3273552" cy="365125"/>
          </a:xfrm>
        </p:spPr>
        <p:txBody>
          <a:bodyPr/>
          <a:lstStyle/>
          <a:p>
            <a:fld id="{67632E11-0630-419B-AFE5-97D8CCB20015}" type="datetime1">
              <a:rPr lang="es-PE" smtClean="0"/>
              <a:t>23/02/2025</a:t>
            </a:fld>
            <a:endParaRPr lang="es-PE" dirty="0"/>
          </a:p>
        </p:txBody>
      </p:sp>
      <p:sp>
        <p:nvSpPr>
          <p:cNvPr id="9" name="Marcador de número de diapositiva 3">
            <a:extLst>
              <a:ext uri="{FF2B5EF4-FFF2-40B4-BE49-F238E27FC236}">
                <a16:creationId xmlns:a16="http://schemas.microsoft.com/office/drawing/2014/main" id="{8323CD83-16D6-45C3-93A5-654153A0CC7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24</a:t>
            </a:fld>
            <a:endParaRPr lang="es-PE"/>
          </a:p>
        </p:txBody>
      </p:sp>
      <p:pic>
        <p:nvPicPr>
          <p:cNvPr id="2" name="Imagen 1">
            <a:extLst>
              <a:ext uri="{FF2B5EF4-FFF2-40B4-BE49-F238E27FC236}">
                <a16:creationId xmlns:a16="http://schemas.microsoft.com/office/drawing/2014/main" id="{8A5FE21D-B91D-39EF-5E78-480CD7F9B474}"/>
              </a:ext>
            </a:extLst>
          </p:cNvPr>
          <p:cNvPicPr>
            <a:picLocks noChangeAspect="1"/>
          </p:cNvPicPr>
          <p:nvPr/>
        </p:nvPicPr>
        <p:blipFill>
          <a:blip r:embed="rId3"/>
          <a:stretch>
            <a:fillRect/>
          </a:stretch>
        </p:blipFill>
        <p:spPr>
          <a:xfrm>
            <a:off x="6096000" y="617272"/>
            <a:ext cx="5039868" cy="3336036"/>
          </a:xfrm>
          <a:prstGeom prst="rect">
            <a:avLst/>
          </a:prstGeom>
        </p:spPr>
      </p:pic>
    </p:spTree>
    <p:extLst>
      <p:ext uri="{BB962C8B-B14F-4D97-AF65-F5344CB8AC3E}">
        <p14:creationId xmlns:p14="http://schemas.microsoft.com/office/powerpoint/2010/main" val="3446163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56D80C1-C8B7-48BC-A5AB-045B835F0C9E}"/>
              </a:ext>
            </a:extLst>
          </p:cNvPr>
          <p:cNvSpPr txBox="1"/>
          <p:nvPr/>
        </p:nvSpPr>
        <p:spPr>
          <a:xfrm>
            <a:off x="725558" y="2354713"/>
            <a:ext cx="2286000" cy="1200329"/>
          </a:xfrm>
          <a:prstGeom prst="rect">
            <a:avLst/>
          </a:prstGeom>
          <a:noFill/>
        </p:spPr>
        <p:txBody>
          <a:bodyPr wrap="square">
            <a:spAutoFit/>
          </a:bodyPr>
          <a:lstStyle/>
          <a:p>
            <a:pPr algn="ctr">
              <a:spcAft>
                <a:spcPts val="600"/>
              </a:spcAft>
            </a:pPr>
            <a:r>
              <a:rPr lang="es-PE" sz="1800" b="1" dirty="0">
                <a:effectLst/>
                <a:latin typeface="Times New Roman" panose="02020603050405020304" pitchFamily="18" charset="0"/>
                <a:ea typeface="Times New Roman" panose="02020603050405020304" pitchFamily="18" charset="0"/>
              </a:rPr>
              <a:t>RESUMEN COSTOS INDIRECTOS </a:t>
            </a:r>
            <a:r>
              <a:rPr lang="es-PE" b="1" dirty="0">
                <a:latin typeface="Times New Roman" panose="02020603050405020304" pitchFamily="18" charset="0"/>
                <a:ea typeface="Times New Roman" panose="02020603050405020304" pitchFamily="18" charset="0"/>
              </a:rPr>
              <a:t>Y DIRECTOS</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D9090D10-82EE-41C7-8119-AABCCE13EBD0}"/>
              </a:ext>
            </a:extLst>
          </p:cNvPr>
          <p:cNvPicPr>
            <a:picLocks noChangeAspect="1"/>
          </p:cNvPicPr>
          <p:nvPr/>
        </p:nvPicPr>
        <p:blipFill>
          <a:blip r:embed="rId2"/>
          <a:srcRect b="5339"/>
          <a:stretch/>
        </p:blipFill>
        <p:spPr>
          <a:xfrm>
            <a:off x="3168557" y="714756"/>
            <a:ext cx="4816940" cy="5558028"/>
          </a:xfrm>
          <a:prstGeom prst="rect">
            <a:avLst/>
          </a:prstGeom>
        </p:spPr>
      </p:pic>
      <p:sp>
        <p:nvSpPr>
          <p:cNvPr id="9" name="CuadroTexto 8">
            <a:extLst>
              <a:ext uri="{FF2B5EF4-FFF2-40B4-BE49-F238E27FC236}">
                <a16:creationId xmlns:a16="http://schemas.microsoft.com/office/drawing/2014/main" id="{E4111BF6-C214-4E77-A1DD-3C1C437CE0F8}"/>
              </a:ext>
            </a:extLst>
          </p:cNvPr>
          <p:cNvSpPr txBox="1"/>
          <p:nvPr/>
        </p:nvSpPr>
        <p:spPr>
          <a:xfrm>
            <a:off x="7709972" y="2847439"/>
            <a:ext cx="3528004" cy="646331"/>
          </a:xfrm>
          <a:prstGeom prst="rect">
            <a:avLst/>
          </a:prstGeom>
          <a:noFill/>
        </p:spPr>
        <p:txBody>
          <a:bodyPr wrap="square">
            <a:spAutoFit/>
          </a:bodyPr>
          <a:lstStyle/>
          <a:p>
            <a:pPr marL="449580"/>
            <a:r>
              <a:rPr lang="es-PE" sz="1800" dirty="0">
                <a:effectLst/>
                <a:latin typeface="Times New Roman" panose="02020603050405020304" pitchFamily="18" charset="0"/>
                <a:ea typeface="Times New Roman" panose="02020603050405020304" pitchFamily="18" charset="0"/>
              </a:rPr>
              <a:t>Del  costo total hallado el 35% representa el costo de barrenos. </a:t>
            </a:r>
          </a:p>
        </p:txBody>
      </p:sp>
      <p:sp>
        <p:nvSpPr>
          <p:cNvPr id="10" name="Marcador de fecha 5">
            <a:extLst>
              <a:ext uri="{FF2B5EF4-FFF2-40B4-BE49-F238E27FC236}">
                <a16:creationId xmlns:a16="http://schemas.microsoft.com/office/drawing/2014/main" id="{EA74A1EB-F09C-41D9-A867-5C6C326EC423}"/>
              </a:ext>
            </a:extLst>
          </p:cNvPr>
          <p:cNvSpPr>
            <a:spLocks noGrp="1"/>
          </p:cNvSpPr>
          <p:nvPr>
            <p:ph type="dt" sz="half" idx="10"/>
          </p:nvPr>
        </p:nvSpPr>
        <p:spPr>
          <a:xfrm>
            <a:off x="1046805" y="6272784"/>
            <a:ext cx="3273552" cy="365125"/>
          </a:xfrm>
        </p:spPr>
        <p:txBody>
          <a:bodyPr/>
          <a:lstStyle/>
          <a:p>
            <a:fld id="{67632E11-0630-419B-AFE5-97D8CCB20015}" type="datetime1">
              <a:rPr lang="es-PE" smtClean="0"/>
              <a:t>23/02/2025</a:t>
            </a:fld>
            <a:endParaRPr lang="es-PE" dirty="0"/>
          </a:p>
        </p:txBody>
      </p:sp>
      <p:sp>
        <p:nvSpPr>
          <p:cNvPr id="11" name="Marcador de número de diapositiva 3">
            <a:extLst>
              <a:ext uri="{FF2B5EF4-FFF2-40B4-BE49-F238E27FC236}">
                <a16:creationId xmlns:a16="http://schemas.microsoft.com/office/drawing/2014/main" id="{721BE3D0-8504-4D79-BC54-6CC5717745E9}"/>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25</a:t>
            </a:fld>
            <a:endParaRPr lang="es-PE"/>
          </a:p>
        </p:txBody>
      </p:sp>
    </p:spTree>
    <p:extLst>
      <p:ext uri="{BB962C8B-B14F-4D97-AF65-F5344CB8AC3E}">
        <p14:creationId xmlns:p14="http://schemas.microsoft.com/office/powerpoint/2010/main" val="2923945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A6EBFC0-86DA-49FB-9DB6-4EEA753FF040}"/>
              </a:ext>
            </a:extLst>
          </p:cNvPr>
          <p:cNvSpPr txBox="1"/>
          <p:nvPr/>
        </p:nvSpPr>
        <p:spPr>
          <a:xfrm>
            <a:off x="705678" y="528974"/>
            <a:ext cx="6241774" cy="60409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s-PE" sz="3200" b="1" kern="1200" noProof="0" dirty="0">
                <a:effectLst/>
                <a:latin typeface="+mj-lt"/>
                <a:ea typeface="+mj-ea"/>
                <a:cs typeface="+mj-cs"/>
              </a:rPr>
              <a:t>Ejemplo práctico # 03:</a:t>
            </a:r>
            <a:endParaRPr lang="es-PE" sz="3200" kern="1200" noProof="0" dirty="0">
              <a:effectLst/>
              <a:latin typeface="+mj-lt"/>
              <a:ea typeface="+mj-ea"/>
              <a:cs typeface="+mj-cs"/>
            </a:endParaRP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705679" y="1241080"/>
            <a:ext cx="3886200"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chemeClr val="tx1"/>
                </a:solidFill>
                <a:effectLst/>
                <a:ea typeface="Times New Roman" panose="02020603050405020304" pitchFamily="18" charset="0"/>
              </a:rPr>
              <a:t>Hallar los costos de perforación y voladura en la Galería 178 </a:t>
            </a:r>
            <a:r>
              <a:rPr kumimoji="0" lang="es-PE" altLang="es-PE" b="0" i="0" u="none" strike="noStrike" cap="none" normalizeH="0" baseline="0" dirty="0" err="1">
                <a:ln>
                  <a:noFill/>
                </a:ln>
                <a:solidFill>
                  <a:schemeClr val="tx1"/>
                </a:solidFill>
                <a:effectLst/>
                <a:ea typeface="Times New Roman" panose="02020603050405020304" pitchFamily="18" charset="0"/>
              </a:rPr>
              <a:t>Nw</a:t>
            </a:r>
            <a:r>
              <a:rPr kumimoji="0" lang="es-PE" altLang="es-PE" b="0" i="0" u="none" strike="noStrike" cap="none" normalizeH="0" baseline="0" dirty="0">
                <a:ln>
                  <a:noFill/>
                </a:ln>
                <a:solidFill>
                  <a:schemeClr val="tx1"/>
                </a:solidFill>
                <a:effectLst/>
                <a:ea typeface="Times New Roman" panose="02020603050405020304" pitchFamily="18" charset="0"/>
              </a:rPr>
              <a:t>, </a:t>
            </a:r>
            <a:r>
              <a:rPr kumimoji="0" lang="es-PE" altLang="es-PE" b="0" i="0" u="none" strike="noStrike" cap="none" normalizeH="0" baseline="0" dirty="0" err="1">
                <a:ln>
                  <a:noFill/>
                </a:ln>
                <a:solidFill>
                  <a:schemeClr val="tx1"/>
                </a:solidFill>
                <a:effectLst/>
                <a:ea typeface="Times New Roman" panose="02020603050405020304" pitchFamily="18" charset="0"/>
              </a:rPr>
              <a:t>Nv</a:t>
            </a:r>
            <a:r>
              <a:rPr kumimoji="0" lang="es-PE" altLang="es-PE" b="0" i="0" u="none" strike="noStrike" cap="none" normalizeH="0" baseline="0" dirty="0">
                <a:ln>
                  <a:noFill/>
                </a:ln>
                <a:solidFill>
                  <a:schemeClr val="tx1"/>
                </a:solidFill>
                <a:effectLst/>
                <a:ea typeface="Times New Roman" panose="02020603050405020304" pitchFamily="18" charset="0"/>
              </a:rPr>
              <a:t>. 125, tipo de roca Semidura: sección de la labor 7 ft. X 8 ft, haciendo un área total de 56 ft</a:t>
            </a:r>
            <a:r>
              <a:rPr kumimoji="0" lang="es-PE" altLang="es-PE" b="0" i="0" u="none" strike="noStrike" cap="none" normalizeH="0" baseline="30000" dirty="0">
                <a:ln>
                  <a:noFill/>
                </a:ln>
                <a:solidFill>
                  <a:schemeClr val="tx1"/>
                </a:solidFill>
                <a:effectLst/>
                <a:ea typeface="Times New Roman" panose="02020603050405020304" pitchFamily="18" charset="0"/>
              </a:rPr>
              <a:t>2</a:t>
            </a:r>
            <a:r>
              <a:rPr kumimoji="0" lang="es-PE" altLang="es-PE" b="0" i="0" u="none" strike="noStrike" cap="none" normalizeH="0" baseline="0" dirty="0">
                <a:ln>
                  <a:noFill/>
                </a:ln>
                <a:solidFill>
                  <a:schemeClr val="tx1"/>
                </a:solidFill>
                <a:effectLst/>
                <a:ea typeface="Times New Roman" panose="02020603050405020304" pitchFamily="18" charset="0"/>
              </a:rPr>
              <a:t> con 28 taladros de 5 ft. c/u obteniéndose un avance promedio de 1.20 </a:t>
            </a:r>
            <a:r>
              <a:rPr kumimoji="0" lang="es-PE" altLang="es-PE" b="0" i="0" u="none" strike="noStrike" cap="none" normalizeH="0" baseline="0" dirty="0" err="1">
                <a:ln>
                  <a:noFill/>
                </a:ln>
                <a:solidFill>
                  <a:schemeClr val="tx1"/>
                </a:solidFill>
                <a:effectLst/>
                <a:ea typeface="Times New Roman" panose="02020603050405020304" pitchFamily="18" charset="0"/>
              </a:rPr>
              <a:t>mts</a:t>
            </a:r>
            <a:r>
              <a:rPr kumimoji="0" lang="es-PE" altLang="es-PE" b="0" i="0" u="none" strike="noStrike" cap="none" normalizeH="0" baseline="0" dirty="0">
                <a:ln>
                  <a:noFill/>
                </a:ln>
                <a:solidFill>
                  <a:schemeClr val="tx1"/>
                </a:solidFill>
                <a:effectLst/>
                <a:ea typeface="Times New Roman" panose="02020603050405020304" pitchFamily="18" charset="0"/>
              </a:rPr>
              <a:t>/disparo. </a:t>
            </a:r>
            <a:endParaRPr kumimoji="0" lang="es-PE" altLang="es-PE" b="0" i="0" u="none" strike="noStrike" cap="none" normalizeH="0" baseline="0" dirty="0">
              <a:ln>
                <a:noFill/>
              </a:ln>
              <a:solidFill>
                <a:schemeClr val="tx1"/>
              </a:solidFill>
              <a:effectLst/>
            </a:endParaRPr>
          </a:p>
        </p:txBody>
      </p:sp>
      <p:sp>
        <p:nvSpPr>
          <p:cNvPr id="5" name="Marcador de fecha 5">
            <a:extLst>
              <a:ext uri="{FF2B5EF4-FFF2-40B4-BE49-F238E27FC236}">
                <a16:creationId xmlns:a16="http://schemas.microsoft.com/office/drawing/2014/main" id="{092CC15B-6842-435C-AEBE-C26C2013B4AE}"/>
              </a:ext>
            </a:extLst>
          </p:cNvPr>
          <p:cNvSpPr>
            <a:spLocks noGrp="1"/>
          </p:cNvSpPr>
          <p:nvPr>
            <p:ph type="dt" sz="half" idx="10"/>
          </p:nvPr>
        </p:nvSpPr>
        <p:spPr>
          <a:xfrm>
            <a:off x="990317" y="6356350"/>
            <a:ext cx="2556791" cy="365125"/>
          </a:xfrm>
          <a:noFill/>
        </p:spPr>
        <p:txBody>
          <a:bodyPr vert="horz" lIns="91440" tIns="45720" rIns="91440" bIns="45720" rtlCol="0" anchor="ctr">
            <a:normAutofit/>
          </a:bodyPr>
          <a:lstStyle/>
          <a:p>
            <a:pPr>
              <a:spcAft>
                <a:spcPts val="600"/>
              </a:spcAft>
            </a:pPr>
            <a:fld id="{67632E11-0630-419B-AFE5-97D8CCB20015}" type="datetime1">
              <a:rPr lang="en-US" smtClean="0"/>
              <a:pPr>
                <a:spcAft>
                  <a:spcPts val="600"/>
                </a:spcAft>
              </a:pPr>
              <a:t>2/23/2025</a:t>
            </a:fld>
            <a:endParaRPr lang="en-US"/>
          </a:p>
        </p:txBody>
      </p:sp>
      <p:sp>
        <p:nvSpPr>
          <p:cNvPr id="6" name="Marcador de número de diapositiva 3">
            <a:extLst>
              <a:ext uri="{FF2B5EF4-FFF2-40B4-BE49-F238E27FC236}">
                <a16:creationId xmlns:a16="http://schemas.microsoft.com/office/drawing/2014/main" id="{C150E1F1-A323-4FF2-BF1C-D5DFB631B8F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26</a:t>
            </a:fld>
            <a:endParaRPr lang="en-US"/>
          </a:p>
        </p:txBody>
      </p:sp>
      <p:pic>
        <p:nvPicPr>
          <p:cNvPr id="2" name="Imagen 1">
            <a:extLst>
              <a:ext uri="{FF2B5EF4-FFF2-40B4-BE49-F238E27FC236}">
                <a16:creationId xmlns:a16="http://schemas.microsoft.com/office/drawing/2014/main" id="{65A2D786-4299-93FD-CDEF-487317F9E81F}"/>
              </a:ext>
            </a:extLst>
          </p:cNvPr>
          <p:cNvPicPr>
            <a:picLocks noChangeAspect="1"/>
          </p:cNvPicPr>
          <p:nvPr/>
        </p:nvPicPr>
        <p:blipFill rotWithShape="1">
          <a:blip r:embed="rId2"/>
          <a:srcRect r="-2849" b="4016"/>
          <a:stretch/>
        </p:blipFill>
        <p:spPr>
          <a:xfrm>
            <a:off x="5734730" y="1024773"/>
            <a:ext cx="5317434" cy="5306449"/>
          </a:xfrm>
          <a:prstGeom prst="rect">
            <a:avLst/>
          </a:prstGeom>
        </p:spPr>
      </p:pic>
      <p:sp>
        <p:nvSpPr>
          <p:cNvPr id="3" name="CuadroTexto 2">
            <a:extLst>
              <a:ext uri="{FF2B5EF4-FFF2-40B4-BE49-F238E27FC236}">
                <a16:creationId xmlns:a16="http://schemas.microsoft.com/office/drawing/2014/main" id="{746741AC-FD45-CBD6-F7A8-0573518B591D}"/>
              </a:ext>
            </a:extLst>
          </p:cNvPr>
          <p:cNvSpPr txBox="1"/>
          <p:nvPr/>
        </p:nvSpPr>
        <p:spPr>
          <a:xfrm>
            <a:off x="6241774" y="612293"/>
            <a:ext cx="4880113" cy="369332"/>
          </a:xfrm>
          <a:prstGeom prst="rect">
            <a:avLst/>
          </a:prstGeom>
          <a:noFill/>
        </p:spPr>
        <p:txBody>
          <a:bodyPr wrap="square">
            <a:spAutoFit/>
          </a:bodyPr>
          <a:lstStyle/>
          <a:p>
            <a:pPr algn="ctr"/>
            <a:r>
              <a:rPr lang="es-PE" altLang="es-PE" b="1" dirty="0"/>
              <a:t>Costos Directos </a:t>
            </a:r>
            <a:endParaRPr lang="es-PE" b="1" dirty="0"/>
          </a:p>
        </p:txBody>
      </p:sp>
    </p:spTree>
    <p:extLst>
      <p:ext uri="{BB962C8B-B14F-4D97-AF65-F5344CB8AC3E}">
        <p14:creationId xmlns:p14="http://schemas.microsoft.com/office/powerpoint/2010/main" val="648876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F9E8588-289D-45CA-BFF6-4A55EACFBF7A}"/>
              </a:ext>
            </a:extLst>
          </p:cNvPr>
          <p:cNvPicPr>
            <a:picLocks noChangeAspect="1"/>
          </p:cNvPicPr>
          <p:nvPr/>
        </p:nvPicPr>
        <p:blipFill>
          <a:blip r:embed="rId2"/>
          <a:srcRect b="5660"/>
          <a:stretch/>
        </p:blipFill>
        <p:spPr>
          <a:xfrm>
            <a:off x="723636" y="845667"/>
            <a:ext cx="5039868" cy="5464835"/>
          </a:xfrm>
          <a:prstGeom prst="rect">
            <a:avLst/>
          </a:prstGeom>
        </p:spPr>
      </p:pic>
      <p:sp>
        <p:nvSpPr>
          <p:cNvPr id="6" name="Marcador de fecha 5">
            <a:extLst>
              <a:ext uri="{FF2B5EF4-FFF2-40B4-BE49-F238E27FC236}">
                <a16:creationId xmlns:a16="http://schemas.microsoft.com/office/drawing/2014/main" id="{1E3C24BF-50E6-4AE6-B736-9AD2D09330C1}"/>
              </a:ext>
            </a:extLst>
          </p:cNvPr>
          <p:cNvSpPr>
            <a:spLocks noGrp="1"/>
          </p:cNvSpPr>
          <p:nvPr>
            <p:ph type="dt" sz="half" idx="10"/>
          </p:nvPr>
        </p:nvSpPr>
        <p:spPr>
          <a:xfrm>
            <a:off x="1066686" y="6272784"/>
            <a:ext cx="3273552" cy="365125"/>
          </a:xfrm>
        </p:spPr>
        <p:txBody>
          <a:bodyPr/>
          <a:lstStyle/>
          <a:p>
            <a:fld id="{67632E11-0630-419B-AFE5-97D8CCB20015}" type="datetime1">
              <a:rPr lang="es-PE" smtClean="0"/>
              <a:t>23/02/2025</a:t>
            </a:fld>
            <a:endParaRPr lang="es-PE" dirty="0"/>
          </a:p>
        </p:txBody>
      </p:sp>
      <p:sp>
        <p:nvSpPr>
          <p:cNvPr id="9" name="Marcador de número de diapositiva 3">
            <a:extLst>
              <a:ext uri="{FF2B5EF4-FFF2-40B4-BE49-F238E27FC236}">
                <a16:creationId xmlns:a16="http://schemas.microsoft.com/office/drawing/2014/main" id="{238BF620-6D48-43DF-B09D-3FEFE96D431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27</a:t>
            </a:fld>
            <a:endParaRPr lang="es-PE"/>
          </a:p>
        </p:txBody>
      </p:sp>
      <p:pic>
        <p:nvPicPr>
          <p:cNvPr id="3" name="Imagen 2">
            <a:extLst>
              <a:ext uri="{FF2B5EF4-FFF2-40B4-BE49-F238E27FC236}">
                <a16:creationId xmlns:a16="http://schemas.microsoft.com/office/drawing/2014/main" id="{53CDCF06-B506-50F7-04DA-E2E7C8AEB7A2}"/>
              </a:ext>
            </a:extLst>
          </p:cNvPr>
          <p:cNvPicPr>
            <a:picLocks noChangeAspect="1"/>
          </p:cNvPicPr>
          <p:nvPr/>
        </p:nvPicPr>
        <p:blipFill>
          <a:blip r:embed="rId3"/>
          <a:stretch>
            <a:fillRect/>
          </a:stretch>
        </p:blipFill>
        <p:spPr>
          <a:xfrm>
            <a:off x="6357015" y="865545"/>
            <a:ext cx="5162437" cy="5418084"/>
          </a:xfrm>
          <a:prstGeom prst="rect">
            <a:avLst/>
          </a:prstGeom>
        </p:spPr>
      </p:pic>
      <p:sp>
        <p:nvSpPr>
          <p:cNvPr id="5" name="CuadroTexto 4">
            <a:extLst>
              <a:ext uri="{FF2B5EF4-FFF2-40B4-BE49-F238E27FC236}">
                <a16:creationId xmlns:a16="http://schemas.microsoft.com/office/drawing/2014/main" id="{B6D8352A-C8F1-CBB7-54B6-DA79BAF8E800}"/>
              </a:ext>
            </a:extLst>
          </p:cNvPr>
          <p:cNvSpPr txBox="1"/>
          <p:nvPr/>
        </p:nvSpPr>
        <p:spPr>
          <a:xfrm>
            <a:off x="5011028" y="496957"/>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90711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03D7084-0688-4210-8F3C-E75A2469D8CC}"/>
              </a:ext>
            </a:extLst>
          </p:cNvPr>
          <p:cNvPicPr>
            <a:picLocks noChangeAspect="1"/>
          </p:cNvPicPr>
          <p:nvPr/>
        </p:nvPicPr>
        <p:blipFill>
          <a:blip r:embed="rId2"/>
          <a:stretch>
            <a:fillRect/>
          </a:stretch>
        </p:blipFill>
        <p:spPr>
          <a:xfrm>
            <a:off x="906973" y="655983"/>
            <a:ext cx="4771041" cy="5885154"/>
          </a:xfrm>
          <a:prstGeom prst="rect">
            <a:avLst/>
          </a:prstGeom>
        </p:spPr>
      </p:pic>
      <p:sp>
        <p:nvSpPr>
          <p:cNvPr id="6" name="Marcador de fecha 5">
            <a:extLst>
              <a:ext uri="{FF2B5EF4-FFF2-40B4-BE49-F238E27FC236}">
                <a16:creationId xmlns:a16="http://schemas.microsoft.com/office/drawing/2014/main" id="{93F7FA11-E5F7-4281-9F5F-A74A816E757C}"/>
              </a:ext>
            </a:extLst>
          </p:cNvPr>
          <p:cNvSpPr>
            <a:spLocks noGrp="1"/>
          </p:cNvSpPr>
          <p:nvPr>
            <p:ph type="dt" sz="half" idx="10"/>
          </p:nvPr>
        </p:nvSpPr>
        <p:spPr>
          <a:xfrm>
            <a:off x="967293" y="6272784"/>
            <a:ext cx="3273552" cy="365125"/>
          </a:xfrm>
        </p:spPr>
        <p:txBody>
          <a:bodyPr/>
          <a:lstStyle/>
          <a:p>
            <a:fld id="{67632E11-0630-419B-AFE5-97D8CCB20015}" type="datetime1">
              <a:rPr lang="es-PE" smtClean="0"/>
              <a:t>23/02/2025</a:t>
            </a:fld>
            <a:endParaRPr lang="es-PE" dirty="0"/>
          </a:p>
        </p:txBody>
      </p:sp>
      <p:sp>
        <p:nvSpPr>
          <p:cNvPr id="9" name="Marcador de número de diapositiva 3">
            <a:extLst>
              <a:ext uri="{FF2B5EF4-FFF2-40B4-BE49-F238E27FC236}">
                <a16:creationId xmlns:a16="http://schemas.microsoft.com/office/drawing/2014/main" id="{5B39D94F-6FAF-43A1-9B0F-B631CA72CF0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28</a:t>
            </a:fld>
            <a:endParaRPr lang="es-PE"/>
          </a:p>
        </p:txBody>
      </p:sp>
      <p:pic>
        <p:nvPicPr>
          <p:cNvPr id="3" name="Imagen 2">
            <a:extLst>
              <a:ext uri="{FF2B5EF4-FFF2-40B4-BE49-F238E27FC236}">
                <a16:creationId xmlns:a16="http://schemas.microsoft.com/office/drawing/2014/main" id="{4A9A7897-2B96-5173-ACFE-0ED4A73D1545}"/>
              </a:ext>
            </a:extLst>
          </p:cNvPr>
          <p:cNvPicPr>
            <a:picLocks noChangeAspect="1"/>
          </p:cNvPicPr>
          <p:nvPr/>
        </p:nvPicPr>
        <p:blipFill>
          <a:blip r:embed="rId3"/>
          <a:srcRect b="52392"/>
          <a:stretch/>
        </p:blipFill>
        <p:spPr>
          <a:xfrm>
            <a:off x="6122999" y="547694"/>
            <a:ext cx="4628748" cy="2692459"/>
          </a:xfrm>
          <a:prstGeom prst="rect">
            <a:avLst/>
          </a:prstGeom>
        </p:spPr>
      </p:pic>
      <p:pic>
        <p:nvPicPr>
          <p:cNvPr id="5" name="Imagen 4">
            <a:extLst>
              <a:ext uri="{FF2B5EF4-FFF2-40B4-BE49-F238E27FC236}">
                <a16:creationId xmlns:a16="http://schemas.microsoft.com/office/drawing/2014/main" id="{1C1F80D1-EB84-EB88-98FC-47C8B3F5E269}"/>
              </a:ext>
            </a:extLst>
          </p:cNvPr>
          <p:cNvPicPr>
            <a:picLocks noChangeAspect="1"/>
          </p:cNvPicPr>
          <p:nvPr/>
        </p:nvPicPr>
        <p:blipFill>
          <a:blip r:embed="rId4"/>
          <a:srcRect b="8092"/>
          <a:stretch/>
        </p:blipFill>
        <p:spPr>
          <a:xfrm>
            <a:off x="6069002" y="3299791"/>
            <a:ext cx="4682745" cy="3027612"/>
          </a:xfrm>
          <a:prstGeom prst="rect">
            <a:avLst/>
          </a:prstGeom>
        </p:spPr>
      </p:pic>
    </p:spTree>
    <p:extLst>
      <p:ext uri="{BB962C8B-B14F-4D97-AF65-F5344CB8AC3E}">
        <p14:creationId xmlns:p14="http://schemas.microsoft.com/office/powerpoint/2010/main" val="410619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56D80C1-C8B7-48BC-A5AB-045B835F0C9E}"/>
              </a:ext>
            </a:extLst>
          </p:cNvPr>
          <p:cNvSpPr txBox="1"/>
          <p:nvPr/>
        </p:nvSpPr>
        <p:spPr>
          <a:xfrm>
            <a:off x="725557" y="2653451"/>
            <a:ext cx="2544417" cy="1200329"/>
          </a:xfrm>
          <a:prstGeom prst="rect">
            <a:avLst/>
          </a:prstGeom>
          <a:noFill/>
        </p:spPr>
        <p:txBody>
          <a:bodyPr wrap="square">
            <a:spAutoFit/>
          </a:bodyPr>
          <a:lstStyle/>
          <a:p>
            <a:pPr algn="ctr">
              <a:spcAft>
                <a:spcPts val="600"/>
              </a:spcAft>
            </a:pPr>
            <a:r>
              <a:rPr lang="es-PE" b="1" dirty="0">
                <a:latin typeface="Times New Roman" panose="02020603050405020304" pitchFamily="18" charset="0"/>
                <a:ea typeface="Times New Roman" panose="02020603050405020304" pitchFamily="18" charset="0"/>
              </a:rPr>
              <a:t>RESUMEN DE </a:t>
            </a:r>
            <a:r>
              <a:rPr lang="es-PE" sz="1800" b="1" dirty="0">
                <a:effectLst/>
                <a:latin typeface="Times New Roman" panose="02020603050405020304" pitchFamily="18" charset="0"/>
                <a:ea typeface="Times New Roman" panose="02020603050405020304" pitchFamily="18" charset="0"/>
              </a:rPr>
              <a:t>COSTOS INDIRECTOS Y DIRECTOS</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B38584EF-DAF3-4246-838B-0215CBD00663}"/>
              </a:ext>
            </a:extLst>
          </p:cNvPr>
          <p:cNvPicPr>
            <a:picLocks noChangeAspect="1"/>
          </p:cNvPicPr>
          <p:nvPr/>
        </p:nvPicPr>
        <p:blipFill>
          <a:blip r:embed="rId2"/>
          <a:stretch>
            <a:fillRect/>
          </a:stretch>
        </p:blipFill>
        <p:spPr>
          <a:xfrm>
            <a:off x="3400575" y="694108"/>
            <a:ext cx="5039868" cy="5943801"/>
          </a:xfrm>
          <a:prstGeom prst="rect">
            <a:avLst/>
          </a:prstGeom>
        </p:spPr>
      </p:pic>
      <p:sp>
        <p:nvSpPr>
          <p:cNvPr id="9" name="CuadroTexto 8">
            <a:extLst>
              <a:ext uri="{FF2B5EF4-FFF2-40B4-BE49-F238E27FC236}">
                <a16:creationId xmlns:a16="http://schemas.microsoft.com/office/drawing/2014/main" id="{0F5CEF4D-4717-406F-9955-DA34EBB62285}"/>
              </a:ext>
            </a:extLst>
          </p:cNvPr>
          <p:cNvSpPr txBox="1"/>
          <p:nvPr/>
        </p:nvSpPr>
        <p:spPr>
          <a:xfrm>
            <a:off x="8571044" y="3021781"/>
            <a:ext cx="2895399" cy="1200329"/>
          </a:xfrm>
          <a:prstGeom prst="rect">
            <a:avLst/>
          </a:prstGeom>
          <a:noFill/>
        </p:spPr>
        <p:txBody>
          <a:bodyPr wrap="square">
            <a:spAutoFit/>
          </a:bodyPr>
          <a:lstStyle/>
          <a:p>
            <a:pPr indent="133350" algn="just">
              <a:spcAft>
                <a:spcPts val="600"/>
              </a:spcAft>
            </a:pPr>
            <a:r>
              <a:rPr lang="es-PE" sz="1800" dirty="0">
                <a:effectLst/>
                <a:ea typeface="Times New Roman" panose="02020603050405020304" pitchFamily="18" charset="0"/>
              </a:rPr>
              <a:t>Del costo total hallado US $ 81.650 el 40% de éste costo total corresponde al costo de barrenos. </a:t>
            </a:r>
          </a:p>
        </p:txBody>
      </p:sp>
      <p:sp>
        <p:nvSpPr>
          <p:cNvPr id="10" name="Marcador de fecha 5">
            <a:extLst>
              <a:ext uri="{FF2B5EF4-FFF2-40B4-BE49-F238E27FC236}">
                <a16:creationId xmlns:a16="http://schemas.microsoft.com/office/drawing/2014/main" id="{738BEFB1-A4D8-41C6-994C-270EE206BCDA}"/>
              </a:ext>
            </a:extLst>
          </p:cNvPr>
          <p:cNvSpPr>
            <a:spLocks noGrp="1"/>
          </p:cNvSpPr>
          <p:nvPr>
            <p:ph type="dt" sz="half" idx="10"/>
          </p:nvPr>
        </p:nvSpPr>
        <p:spPr>
          <a:xfrm>
            <a:off x="1086565" y="6272784"/>
            <a:ext cx="3273552" cy="365125"/>
          </a:xfrm>
        </p:spPr>
        <p:txBody>
          <a:bodyPr/>
          <a:lstStyle/>
          <a:p>
            <a:fld id="{67632E11-0630-419B-AFE5-97D8CCB20015}" type="datetime1">
              <a:rPr lang="es-PE" smtClean="0"/>
              <a:t>23/02/2025</a:t>
            </a:fld>
            <a:endParaRPr lang="es-PE" dirty="0"/>
          </a:p>
        </p:txBody>
      </p:sp>
      <p:sp>
        <p:nvSpPr>
          <p:cNvPr id="11" name="Marcador de número de diapositiva 3">
            <a:extLst>
              <a:ext uri="{FF2B5EF4-FFF2-40B4-BE49-F238E27FC236}">
                <a16:creationId xmlns:a16="http://schemas.microsoft.com/office/drawing/2014/main" id="{C6AEA4D8-0A0E-46C6-89C4-E3A6D726398A}"/>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29</a:t>
            </a:fld>
            <a:endParaRPr lang="es-PE"/>
          </a:p>
        </p:txBody>
      </p:sp>
    </p:spTree>
    <p:extLst>
      <p:ext uri="{BB962C8B-B14F-4D97-AF65-F5344CB8AC3E}">
        <p14:creationId xmlns:p14="http://schemas.microsoft.com/office/powerpoint/2010/main" val="521633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4</a:t>
            </a:r>
          </a:p>
        </p:txBody>
      </p:sp>
      <p:sp>
        <p:nvSpPr>
          <p:cNvPr id="5" name="CuadroTexto 4"/>
          <p:cNvSpPr txBox="1"/>
          <p:nvPr/>
        </p:nvSpPr>
        <p:spPr>
          <a:xfrm>
            <a:off x="1087719" y="3611490"/>
            <a:ext cx="8440329" cy="369332"/>
          </a:xfrm>
          <a:prstGeom prst="rect">
            <a:avLst/>
          </a:prstGeom>
          <a:noFill/>
        </p:spPr>
        <p:txBody>
          <a:bodyPr wrap="square" rtlCol="0">
            <a:spAutoFit/>
          </a:bodyPr>
          <a:lstStyle/>
          <a:p>
            <a:pPr lvl="0"/>
            <a:r>
              <a:rPr lang="es-PE" b="1" dirty="0">
                <a:solidFill>
                  <a:schemeClr val="bg1"/>
                </a:solidFill>
              </a:rPr>
              <a:t>GESTIÓN DE COSTOS Y EFICIENCIA EN PERFORACIÓN Y VOLADURA</a:t>
            </a:r>
            <a:endParaRPr lang="es-PE"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56D80C1-C8B7-48BC-A5AB-045B835F0C9E}"/>
              </a:ext>
            </a:extLst>
          </p:cNvPr>
          <p:cNvSpPr txBox="1"/>
          <p:nvPr/>
        </p:nvSpPr>
        <p:spPr>
          <a:xfrm>
            <a:off x="597751" y="617292"/>
            <a:ext cx="6190675" cy="369332"/>
          </a:xfrm>
          <a:prstGeom prst="rect">
            <a:avLst/>
          </a:prstGeom>
          <a:noFill/>
        </p:spPr>
        <p:txBody>
          <a:bodyPr wrap="square">
            <a:spAutoFit/>
          </a:bodyPr>
          <a:lstStyle/>
          <a:p>
            <a:pPr>
              <a:spcAft>
                <a:spcPts val="600"/>
              </a:spcAft>
            </a:pPr>
            <a:r>
              <a:rPr lang="es-PE" b="1" dirty="0">
                <a:latin typeface="Times New Roman" panose="02020603050405020304" pitchFamily="18" charset="0"/>
                <a:ea typeface="Times New Roman" panose="02020603050405020304" pitchFamily="18" charset="0"/>
              </a:rPr>
              <a:t>Análisis de costos en labores avance en minería subterránea </a:t>
            </a:r>
            <a:endParaRPr lang="es-PE" sz="18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673F083A-96F6-4DF6-A8BD-88C99107D060}"/>
              </a:ext>
            </a:extLst>
          </p:cNvPr>
          <p:cNvPicPr>
            <a:picLocks noChangeAspect="1"/>
          </p:cNvPicPr>
          <p:nvPr/>
        </p:nvPicPr>
        <p:blipFill>
          <a:blip r:embed="rId2"/>
          <a:stretch>
            <a:fillRect/>
          </a:stretch>
        </p:blipFill>
        <p:spPr>
          <a:xfrm>
            <a:off x="834602" y="1310725"/>
            <a:ext cx="5493462" cy="3181340"/>
          </a:xfrm>
          <a:prstGeom prst="rect">
            <a:avLst/>
          </a:prstGeom>
        </p:spPr>
      </p:pic>
      <p:sp>
        <p:nvSpPr>
          <p:cNvPr id="6" name="Marcador de fecha 5">
            <a:extLst>
              <a:ext uri="{FF2B5EF4-FFF2-40B4-BE49-F238E27FC236}">
                <a16:creationId xmlns:a16="http://schemas.microsoft.com/office/drawing/2014/main" id="{972CDE41-4680-455C-90D8-9E732D99AD17}"/>
              </a:ext>
            </a:extLst>
          </p:cNvPr>
          <p:cNvSpPr>
            <a:spLocks noGrp="1"/>
          </p:cNvSpPr>
          <p:nvPr>
            <p:ph type="dt" sz="half" idx="10"/>
          </p:nvPr>
        </p:nvSpPr>
        <p:spPr>
          <a:xfrm>
            <a:off x="1036868" y="6272784"/>
            <a:ext cx="3273552" cy="365125"/>
          </a:xfrm>
        </p:spPr>
        <p:txBody>
          <a:bodyPr/>
          <a:lstStyle/>
          <a:p>
            <a:fld id="{67632E11-0630-419B-AFE5-97D8CCB20015}" type="datetime1">
              <a:rPr lang="es-PE" smtClean="0"/>
              <a:t>23/02/2025</a:t>
            </a:fld>
            <a:endParaRPr lang="es-PE" dirty="0"/>
          </a:p>
        </p:txBody>
      </p:sp>
      <p:sp>
        <p:nvSpPr>
          <p:cNvPr id="9" name="Marcador de número de diapositiva 3">
            <a:extLst>
              <a:ext uri="{FF2B5EF4-FFF2-40B4-BE49-F238E27FC236}">
                <a16:creationId xmlns:a16="http://schemas.microsoft.com/office/drawing/2014/main" id="{139D51DD-4AFC-4156-B9C3-0C68915EA66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30</a:t>
            </a:fld>
            <a:endParaRPr lang="es-PE"/>
          </a:p>
        </p:txBody>
      </p:sp>
      <p:sp>
        <p:nvSpPr>
          <p:cNvPr id="3" name="Text Box 3">
            <a:extLst>
              <a:ext uri="{FF2B5EF4-FFF2-40B4-BE49-F238E27FC236}">
                <a16:creationId xmlns:a16="http://schemas.microsoft.com/office/drawing/2014/main" id="{535DF3D3-D6B0-EF79-A719-F0305982FE2E}"/>
              </a:ext>
            </a:extLst>
          </p:cNvPr>
          <p:cNvSpPr txBox="1">
            <a:spLocks noChangeArrowheads="1"/>
          </p:cNvSpPr>
          <p:nvPr/>
        </p:nvSpPr>
        <p:spPr bwMode="auto">
          <a:xfrm>
            <a:off x="1210737" y="4549676"/>
            <a:ext cx="5751368" cy="1692771"/>
          </a:xfrm>
          <a:prstGeom prst="rect">
            <a:avLst/>
          </a:prstGeom>
          <a:solidFill>
            <a:schemeClr val="bg1">
              <a:alpha val="59999"/>
            </a:schemeClr>
          </a:solidFill>
          <a:ln>
            <a:noFill/>
          </a:ln>
          <a:effec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_tradnl" altLang="es-PE" b="1" dirty="0">
                <a:latin typeface="+mn-lt"/>
                <a:cs typeface="Arial" panose="020B0604020202020204" pitchFamily="34" charset="0"/>
              </a:rPr>
              <a:t>Pérdidas directas</a:t>
            </a:r>
          </a:p>
          <a:p>
            <a:pPr marL="0" lvl="4" eaLnBrk="1" hangingPunct="1"/>
            <a:r>
              <a:rPr lang="es-ES_tradnl" altLang="es-PE" sz="1600" dirty="0">
                <a:latin typeface="+mn-lt"/>
                <a:cs typeface="Arial" panose="020B0604020202020204" pitchFamily="34" charset="0"/>
              </a:rPr>
              <a:t>Sobrecarga de explosivos	             	: Sobre excavación</a:t>
            </a:r>
          </a:p>
          <a:p>
            <a:pPr marL="0" lvl="4" eaLnBrk="1" hangingPunct="1"/>
            <a:r>
              <a:rPr lang="es-ES_tradnl" altLang="es-PE" sz="1600" dirty="0">
                <a:latin typeface="+mn-lt"/>
                <a:cs typeface="Arial" panose="020B0604020202020204" pitchFamily="34" charset="0"/>
              </a:rPr>
              <a:t>Avances deficientes				: Dilución</a:t>
            </a:r>
          </a:p>
          <a:p>
            <a:pPr marL="0" lvl="4" eaLnBrk="1" hangingPunct="1"/>
            <a:r>
              <a:rPr lang="es-ES_tradnl" altLang="es-PE" sz="1600" dirty="0">
                <a:latin typeface="+mn-lt"/>
                <a:cs typeface="Arial" panose="020B0604020202020204" pitchFamily="34" charset="0"/>
              </a:rPr>
              <a:t>Voladura secundaria 				: Seguridad (accidentes)</a:t>
            </a:r>
          </a:p>
          <a:p>
            <a:pPr marL="0" lvl="4" eaLnBrk="1" hangingPunct="1"/>
            <a:r>
              <a:rPr lang="es-ES_tradnl" altLang="es-PE" sz="1600" dirty="0">
                <a:latin typeface="+mn-lt"/>
                <a:cs typeface="Arial" panose="020B0604020202020204" pitchFamily="34" charset="0"/>
              </a:rPr>
              <a:t>Desperdicio de materiales	                    : Deterioro de equipos</a:t>
            </a:r>
          </a:p>
          <a:p>
            <a:pPr marL="0" lvl="4" eaLnBrk="1" hangingPunct="1"/>
            <a:r>
              <a:rPr lang="es-ES_tradnl" altLang="es-PE" sz="1600" dirty="0">
                <a:latin typeface="+mn-lt"/>
                <a:cs typeface="Arial" panose="020B0604020202020204" pitchFamily="34" charset="0"/>
              </a:rPr>
              <a:t>Abandono de explosivos</a:t>
            </a:r>
          </a:p>
        </p:txBody>
      </p:sp>
      <p:sp>
        <p:nvSpPr>
          <p:cNvPr id="5" name="Text Box 5">
            <a:extLst>
              <a:ext uri="{FF2B5EF4-FFF2-40B4-BE49-F238E27FC236}">
                <a16:creationId xmlns:a16="http://schemas.microsoft.com/office/drawing/2014/main" id="{FE34862D-11DC-8C0D-4F9A-EBCF531AF65D}"/>
              </a:ext>
            </a:extLst>
          </p:cNvPr>
          <p:cNvSpPr txBox="1">
            <a:spLocks noChangeArrowheads="1"/>
          </p:cNvSpPr>
          <p:nvPr/>
        </p:nvSpPr>
        <p:spPr bwMode="auto">
          <a:xfrm>
            <a:off x="6962104" y="1460099"/>
            <a:ext cx="4582195" cy="3354765"/>
          </a:xfrm>
          <a:prstGeom prst="rect">
            <a:avLst/>
          </a:prstGeom>
          <a:solidFill>
            <a:schemeClr val="bg1">
              <a:alpha val="59999"/>
            </a:schemeClr>
          </a:solidFill>
          <a:ln>
            <a:noFill/>
          </a:ln>
          <a:effec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pPr>
            <a:r>
              <a:rPr lang="es-MX" altLang="es-PE" sz="2000" b="1" dirty="0">
                <a:latin typeface="+mn-lt"/>
                <a:cs typeface="Arial" panose="020B0604020202020204" pitchFamily="34" charset="0"/>
              </a:rPr>
              <a:t>Pérdidas indirectas</a:t>
            </a:r>
            <a:endParaRPr lang="es-MX" altLang="es-PE" sz="2000" b="1" dirty="0">
              <a:solidFill>
                <a:schemeClr val="bg1"/>
              </a:solidFill>
              <a:latin typeface="+mn-lt"/>
              <a:cs typeface="Arial" panose="020B0604020202020204" pitchFamily="34" charset="0"/>
            </a:endParaRPr>
          </a:p>
          <a:p>
            <a:pPr marL="285750" indent="-285750" algn="just" eaLnBrk="1" hangingPunct="1">
              <a:spcBef>
                <a:spcPct val="50000"/>
              </a:spcBef>
              <a:buFont typeface="Arial" panose="020B0604020202020204" pitchFamily="34" charset="0"/>
              <a:buChar char="•"/>
            </a:pPr>
            <a:r>
              <a:rPr lang="es-MX" altLang="es-PE" sz="1600" dirty="0">
                <a:latin typeface="+mn-lt"/>
                <a:cs typeface="Arial" panose="020B0604020202020204" pitchFamily="34" charset="0"/>
              </a:rPr>
              <a:t>Por fragmentación irregular</a:t>
            </a:r>
          </a:p>
          <a:p>
            <a:pPr marL="285750" indent="-285750" algn="just" eaLnBrk="1" hangingPunct="1">
              <a:spcBef>
                <a:spcPct val="50000"/>
              </a:spcBef>
              <a:buFont typeface="Arial" panose="020B0604020202020204" pitchFamily="34" charset="0"/>
              <a:buChar char="•"/>
            </a:pPr>
            <a:r>
              <a:rPr lang="es-MX" altLang="es-PE" sz="1600" dirty="0">
                <a:latin typeface="+mn-lt"/>
                <a:cs typeface="Arial" panose="020B0604020202020204" pitchFamily="34" charset="0"/>
              </a:rPr>
              <a:t>Paleo y acarreo deficiente</a:t>
            </a:r>
          </a:p>
          <a:p>
            <a:pPr marL="176213" indent="-176213" algn="just" eaLnBrk="1" hangingPunct="1">
              <a:spcBef>
                <a:spcPct val="50000"/>
              </a:spcBef>
              <a:buFont typeface="Arial" panose="020B0604020202020204" pitchFamily="34" charset="0"/>
              <a:buChar char="•"/>
            </a:pPr>
            <a:r>
              <a:rPr lang="es-MX" altLang="es-PE" sz="1600" dirty="0">
                <a:latin typeface="+mn-lt"/>
                <a:cs typeface="Arial" panose="020B0604020202020204" pitchFamily="34" charset="0"/>
              </a:rPr>
              <a:t>Exceso de material a transportar por sobre excavación </a:t>
            </a:r>
          </a:p>
          <a:p>
            <a:pPr marL="285750" indent="-285750" algn="just" eaLnBrk="1" hangingPunct="1">
              <a:spcBef>
                <a:spcPct val="50000"/>
              </a:spcBef>
              <a:buFont typeface="Arial" panose="020B0604020202020204" pitchFamily="34" charset="0"/>
              <a:buChar char="•"/>
            </a:pPr>
            <a:r>
              <a:rPr lang="es-MX" altLang="es-PE" sz="1600" dirty="0">
                <a:latin typeface="+mn-lt"/>
                <a:cs typeface="Arial" panose="020B0604020202020204" pitchFamily="34" charset="0"/>
              </a:rPr>
              <a:t>Mayores costos de chancado en planta por sobre dimensionamiento y exceso de Energía</a:t>
            </a:r>
          </a:p>
          <a:p>
            <a:pPr marL="285750" indent="-285750" algn="just" eaLnBrk="1" hangingPunct="1">
              <a:spcBef>
                <a:spcPct val="50000"/>
              </a:spcBef>
              <a:buFont typeface="Arial" panose="020B0604020202020204" pitchFamily="34" charset="0"/>
              <a:buChar char="•"/>
            </a:pPr>
            <a:r>
              <a:rPr lang="es-MX" altLang="es-PE" sz="1600" dirty="0">
                <a:latin typeface="+mn-lt"/>
                <a:cs typeface="Arial" panose="020B0604020202020204" pitchFamily="34" charset="0"/>
              </a:rPr>
              <a:t>Empleo de elementos de sostenimiento (Pernos, Cuadros, </a:t>
            </a:r>
            <a:r>
              <a:rPr lang="es-MX" altLang="es-PE" sz="1600" dirty="0" err="1">
                <a:latin typeface="+mn-lt"/>
                <a:cs typeface="Arial" panose="020B0604020202020204" pitchFamily="34" charset="0"/>
              </a:rPr>
              <a:t>Schocrete</a:t>
            </a:r>
            <a:r>
              <a:rPr lang="es-MX" altLang="es-PE" sz="1600" dirty="0">
                <a:latin typeface="+mn-lt"/>
                <a:cs typeface="Arial" panose="020B0604020202020204" pitchFamily="34" charset="0"/>
              </a:rPr>
              <a:t>)</a:t>
            </a:r>
          </a:p>
          <a:p>
            <a:pPr marL="285750" indent="-285750" algn="just" eaLnBrk="1" hangingPunct="1">
              <a:spcBef>
                <a:spcPct val="50000"/>
              </a:spcBef>
              <a:buFont typeface="Arial" panose="020B0604020202020204" pitchFamily="34" charset="0"/>
              <a:buChar char="•"/>
            </a:pPr>
            <a:r>
              <a:rPr lang="es-MX" altLang="es-PE" sz="1600" dirty="0">
                <a:latin typeface="+mn-lt"/>
                <a:cs typeface="Arial" panose="020B0604020202020204" pitchFamily="34" charset="0"/>
              </a:rPr>
              <a:t>Costos de desquinche y cementado</a:t>
            </a:r>
          </a:p>
        </p:txBody>
      </p:sp>
    </p:spTree>
    <p:extLst>
      <p:ext uri="{BB962C8B-B14F-4D97-AF65-F5344CB8AC3E}">
        <p14:creationId xmlns:p14="http://schemas.microsoft.com/office/powerpoint/2010/main" val="3861328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23DDB6C-9E6F-5A3B-CE58-3C87C96504EA}"/>
              </a:ext>
            </a:extLst>
          </p:cNvPr>
          <p:cNvSpPr txBox="1"/>
          <p:nvPr/>
        </p:nvSpPr>
        <p:spPr>
          <a:xfrm>
            <a:off x="713132" y="576473"/>
            <a:ext cx="8381171" cy="523220"/>
          </a:xfrm>
          <a:prstGeom prst="rect">
            <a:avLst/>
          </a:prstGeom>
          <a:noFill/>
        </p:spPr>
        <p:txBody>
          <a:bodyPr wrap="square">
            <a:spAutoFit/>
          </a:bodyPr>
          <a:lstStyle/>
          <a:p>
            <a:r>
              <a:rPr lang="es-ES" sz="2800" b="1" dirty="0"/>
              <a:t>4.9.2. </a:t>
            </a:r>
            <a:r>
              <a:rPr lang="es-ES" sz="2400" b="1" dirty="0"/>
              <a:t>CÁLCULO DE COSTE DE PERFORACIÓN ROTATIVA</a:t>
            </a:r>
          </a:p>
        </p:txBody>
      </p:sp>
      <p:sp>
        <p:nvSpPr>
          <p:cNvPr id="5" name="CuadroTexto 4">
            <a:extLst>
              <a:ext uri="{FF2B5EF4-FFF2-40B4-BE49-F238E27FC236}">
                <a16:creationId xmlns:a16="http://schemas.microsoft.com/office/drawing/2014/main" id="{9E38F159-A450-B18A-DEA9-62A863D828BD}"/>
              </a:ext>
            </a:extLst>
          </p:cNvPr>
          <p:cNvSpPr txBox="1"/>
          <p:nvPr/>
        </p:nvSpPr>
        <p:spPr>
          <a:xfrm>
            <a:off x="838201" y="1219060"/>
            <a:ext cx="5307496" cy="646331"/>
          </a:xfrm>
          <a:prstGeom prst="rect">
            <a:avLst/>
          </a:prstGeom>
          <a:noFill/>
        </p:spPr>
        <p:txBody>
          <a:bodyPr wrap="square">
            <a:spAutoFit/>
          </a:bodyPr>
          <a:lstStyle/>
          <a:p>
            <a:r>
              <a:rPr lang="es-ES" dirty="0"/>
              <a:t>El coste de perforación se suele expresar por metro perforado utilizando la siguiente fórmula de cálculo:</a:t>
            </a:r>
          </a:p>
        </p:txBody>
      </p:sp>
      <p:pic>
        <p:nvPicPr>
          <p:cNvPr id="7" name="Imagen 6">
            <a:extLst>
              <a:ext uri="{FF2B5EF4-FFF2-40B4-BE49-F238E27FC236}">
                <a16:creationId xmlns:a16="http://schemas.microsoft.com/office/drawing/2014/main" id="{66964BDD-F68B-611A-EDF3-F92633CBDE72}"/>
              </a:ext>
            </a:extLst>
          </p:cNvPr>
          <p:cNvPicPr>
            <a:picLocks noChangeAspect="1"/>
          </p:cNvPicPr>
          <p:nvPr/>
        </p:nvPicPr>
        <p:blipFill>
          <a:blip r:embed="rId3"/>
          <a:stretch>
            <a:fillRect/>
          </a:stretch>
        </p:blipFill>
        <p:spPr>
          <a:xfrm>
            <a:off x="1368493" y="1867878"/>
            <a:ext cx="4148545" cy="646331"/>
          </a:xfrm>
          <a:prstGeom prst="rect">
            <a:avLst/>
          </a:prstGeom>
        </p:spPr>
      </p:pic>
      <p:sp>
        <p:nvSpPr>
          <p:cNvPr id="8" name="CuadroTexto 7">
            <a:extLst>
              <a:ext uri="{FF2B5EF4-FFF2-40B4-BE49-F238E27FC236}">
                <a16:creationId xmlns:a16="http://schemas.microsoft.com/office/drawing/2014/main" id="{404ECE1E-01AB-331C-CBC9-C3E2D89A4BC7}"/>
              </a:ext>
            </a:extLst>
          </p:cNvPr>
          <p:cNvSpPr txBox="1"/>
          <p:nvPr/>
        </p:nvSpPr>
        <p:spPr>
          <a:xfrm>
            <a:off x="713132" y="2409613"/>
            <a:ext cx="5276851" cy="4001095"/>
          </a:xfrm>
          <a:prstGeom prst="rect">
            <a:avLst/>
          </a:prstGeom>
          <a:noFill/>
        </p:spPr>
        <p:txBody>
          <a:bodyPr wrap="square">
            <a:spAutoFit/>
          </a:bodyPr>
          <a:lstStyle/>
          <a:p>
            <a:r>
              <a:rPr lang="es-ES" dirty="0"/>
              <a:t>Donde: </a:t>
            </a:r>
          </a:p>
          <a:p>
            <a:r>
              <a:rPr lang="es-ES" sz="1600" b="1" dirty="0"/>
              <a:t>Costes Indirectos </a:t>
            </a:r>
          </a:p>
          <a:p>
            <a:r>
              <a:rPr lang="es-ES" sz="1600" dirty="0"/>
              <a:t>CA =Amortización (PTA/h). </a:t>
            </a:r>
          </a:p>
          <a:p>
            <a:r>
              <a:rPr lang="es-ES" sz="1600" dirty="0"/>
              <a:t>Cl = Intereses y seguros (PTA/h). </a:t>
            </a:r>
          </a:p>
          <a:p>
            <a:r>
              <a:rPr lang="es-ES" sz="1600" b="1" dirty="0"/>
              <a:t>Costes Directos </a:t>
            </a:r>
          </a:p>
          <a:p>
            <a:r>
              <a:rPr lang="es-ES" sz="1600" dirty="0"/>
              <a:t>CM = Mantenimiento y reparaciones (PTA/h). </a:t>
            </a:r>
          </a:p>
          <a:p>
            <a:r>
              <a:rPr lang="es-ES" sz="1600" dirty="0"/>
              <a:t>Ca = Mano de obra (PTA/h). </a:t>
            </a:r>
          </a:p>
          <a:p>
            <a:r>
              <a:rPr lang="es-ES" sz="1600" dirty="0"/>
              <a:t>CE = Combustible o energía (PTA/h). </a:t>
            </a:r>
          </a:p>
          <a:p>
            <a:r>
              <a:rPr lang="es-ES" sz="1600" dirty="0"/>
              <a:t>CL = Aceites, grasas y filtros (PTA/h). (MPa) </a:t>
            </a:r>
          </a:p>
          <a:p>
            <a:r>
              <a:rPr lang="es-ES" sz="1600" dirty="0"/>
              <a:t>CB = Brocas, varillas, manguitos y adaptadores (PTA/m). </a:t>
            </a:r>
          </a:p>
          <a:p>
            <a:r>
              <a:rPr lang="es-ES" sz="1600" dirty="0"/>
              <a:t>VM = Velocidad media de perforación (m/h). </a:t>
            </a:r>
          </a:p>
          <a:p>
            <a:pPr algn="just"/>
            <a:r>
              <a:rPr lang="es-ES" sz="2400" b="1" dirty="0"/>
              <a:t>a. </a:t>
            </a:r>
            <a:r>
              <a:rPr lang="es-ES" sz="2800" b="1" dirty="0"/>
              <a:t>Amortización. </a:t>
            </a:r>
          </a:p>
          <a:p>
            <a:pPr algn="just"/>
            <a:r>
              <a:rPr lang="es-ES" sz="1600" dirty="0"/>
              <a:t>La vida operativa de estas máquinas se puede estimar en 30000 h o 7 años para las perforadoras eléctricas y de 20.000 h o 5 años para las unidades diésel-hidráulicas sobre camión.</a:t>
            </a:r>
            <a:endParaRPr lang="es-PE" sz="1600" dirty="0"/>
          </a:p>
        </p:txBody>
      </p:sp>
      <p:sp>
        <p:nvSpPr>
          <p:cNvPr id="9" name="CuadroTexto 8">
            <a:extLst>
              <a:ext uri="{FF2B5EF4-FFF2-40B4-BE49-F238E27FC236}">
                <a16:creationId xmlns:a16="http://schemas.microsoft.com/office/drawing/2014/main" id="{BA8FDDFA-02D4-2D30-101F-39B7700A5879}"/>
              </a:ext>
            </a:extLst>
          </p:cNvPr>
          <p:cNvSpPr txBox="1"/>
          <p:nvPr/>
        </p:nvSpPr>
        <p:spPr>
          <a:xfrm>
            <a:off x="6202018" y="1172614"/>
            <a:ext cx="5307496" cy="923330"/>
          </a:xfrm>
          <a:prstGeom prst="rect">
            <a:avLst/>
          </a:prstGeom>
          <a:noFill/>
        </p:spPr>
        <p:txBody>
          <a:bodyPr wrap="square">
            <a:spAutoFit/>
          </a:bodyPr>
          <a:lstStyle/>
          <a:p>
            <a:pPr algn="just"/>
            <a:r>
              <a:rPr lang="es-ES" dirty="0"/>
              <a:t>Para calcular el coste de amortización se divide el precio de adquisición menos el valor residual por el número de horas previsto. </a:t>
            </a:r>
            <a:endParaRPr lang="es-PE" dirty="0"/>
          </a:p>
        </p:txBody>
      </p:sp>
      <p:pic>
        <p:nvPicPr>
          <p:cNvPr id="10" name="Imagen 9">
            <a:extLst>
              <a:ext uri="{FF2B5EF4-FFF2-40B4-BE49-F238E27FC236}">
                <a16:creationId xmlns:a16="http://schemas.microsoft.com/office/drawing/2014/main" id="{2F2E7369-5A7B-8893-BBE5-D0B700C29E18}"/>
              </a:ext>
            </a:extLst>
          </p:cNvPr>
          <p:cNvPicPr>
            <a:picLocks noChangeAspect="1"/>
          </p:cNvPicPr>
          <p:nvPr/>
        </p:nvPicPr>
        <p:blipFill>
          <a:blip r:embed="rId4"/>
          <a:stretch>
            <a:fillRect/>
          </a:stretch>
        </p:blipFill>
        <p:spPr>
          <a:xfrm>
            <a:off x="7137131" y="2077252"/>
            <a:ext cx="3657045" cy="654808"/>
          </a:xfrm>
          <a:prstGeom prst="rect">
            <a:avLst/>
          </a:prstGeom>
        </p:spPr>
      </p:pic>
      <p:sp>
        <p:nvSpPr>
          <p:cNvPr id="12" name="CuadroTexto 11">
            <a:extLst>
              <a:ext uri="{FF2B5EF4-FFF2-40B4-BE49-F238E27FC236}">
                <a16:creationId xmlns:a16="http://schemas.microsoft.com/office/drawing/2014/main" id="{37E4D3E7-A8AF-A018-AB25-2B4339815532}"/>
              </a:ext>
            </a:extLst>
          </p:cNvPr>
          <p:cNvSpPr txBox="1"/>
          <p:nvPr/>
        </p:nvSpPr>
        <p:spPr>
          <a:xfrm>
            <a:off x="6202019" y="2821041"/>
            <a:ext cx="5307496" cy="1908215"/>
          </a:xfrm>
          <a:prstGeom prst="rect">
            <a:avLst/>
          </a:prstGeom>
          <a:noFill/>
        </p:spPr>
        <p:txBody>
          <a:bodyPr wrap="square">
            <a:spAutoFit/>
          </a:bodyPr>
          <a:lstStyle/>
          <a:p>
            <a:pPr algn="just"/>
            <a:r>
              <a:rPr lang="es-ES" sz="2800" b="1" dirty="0"/>
              <a:t>b. Intereses, Seguros e Impuestos </a:t>
            </a:r>
          </a:p>
          <a:p>
            <a:pPr algn="just"/>
            <a:r>
              <a:rPr lang="es-ES" dirty="0"/>
              <a:t>La mayor parte de la maquinaria se compra con dinero prestado y por tanto deben tenerse en cuenta los intereses, además de los costes de seguros e impuestos que el equipo origina. Para calcularlos se emplea la fórmula: </a:t>
            </a:r>
            <a:endParaRPr lang="es-PE" dirty="0"/>
          </a:p>
        </p:txBody>
      </p:sp>
      <p:pic>
        <p:nvPicPr>
          <p:cNvPr id="13" name="Imagen 12">
            <a:extLst>
              <a:ext uri="{FF2B5EF4-FFF2-40B4-BE49-F238E27FC236}">
                <a16:creationId xmlns:a16="http://schemas.microsoft.com/office/drawing/2014/main" id="{A05C97D9-A2B9-90DE-EDF5-EB11C2D8E00A}"/>
              </a:ext>
            </a:extLst>
          </p:cNvPr>
          <p:cNvPicPr>
            <a:picLocks noChangeAspect="1"/>
          </p:cNvPicPr>
          <p:nvPr/>
        </p:nvPicPr>
        <p:blipFill>
          <a:blip r:embed="rId5"/>
          <a:stretch>
            <a:fillRect/>
          </a:stretch>
        </p:blipFill>
        <p:spPr>
          <a:xfrm>
            <a:off x="6556025" y="4739243"/>
            <a:ext cx="3600963" cy="768308"/>
          </a:xfrm>
          <a:prstGeom prst="rect">
            <a:avLst/>
          </a:prstGeom>
        </p:spPr>
      </p:pic>
      <p:sp>
        <p:nvSpPr>
          <p:cNvPr id="14" name="CuadroTexto 13">
            <a:extLst>
              <a:ext uri="{FF2B5EF4-FFF2-40B4-BE49-F238E27FC236}">
                <a16:creationId xmlns:a16="http://schemas.microsoft.com/office/drawing/2014/main" id="{07C75437-EED7-74AC-4DDC-93758774F5C2}"/>
              </a:ext>
            </a:extLst>
          </p:cNvPr>
          <p:cNvSpPr txBox="1"/>
          <p:nvPr/>
        </p:nvSpPr>
        <p:spPr>
          <a:xfrm>
            <a:off x="6202019" y="5625264"/>
            <a:ext cx="5307496" cy="646331"/>
          </a:xfrm>
          <a:prstGeom prst="rect">
            <a:avLst/>
          </a:prstGeom>
          <a:noFill/>
        </p:spPr>
        <p:txBody>
          <a:bodyPr wrap="square">
            <a:spAutoFit/>
          </a:bodyPr>
          <a:lstStyle/>
          <a:p>
            <a:r>
              <a:rPr lang="es-PE" dirty="0"/>
              <a:t>Siendo: </a:t>
            </a:r>
          </a:p>
          <a:p>
            <a:r>
              <a:rPr lang="es-PE" dirty="0"/>
              <a:t>N =Número de años de vida.</a:t>
            </a:r>
          </a:p>
        </p:txBody>
      </p:sp>
      <p:sp>
        <p:nvSpPr>
          <p:cNvPr id="2" name="Marcador de fecha 1">
            <a:extLst>
              <a:ext uri="{FF2B5EF4-FFF2-40B4-BE49-F238E27FC236}">
                <a16:creationId xmlns:a16="http://schemas.microsoft.com/office/drawing/2014/main" id="{00C4594D-504B-8400-2D73-BA4CD14FC5A6}"/>
              </a:ext>
            </a:extLst>
          </p:cNvPr>
          <p:cNvSpPr>
            <a:spLocks noGrp="1"/>
          </p:cNvSpPr>
          <p:nvPr>
            <p:ph type="dt" sz="half" idx="10"/>
          </p:nvPr>
        </p:nvSpPr>
        <p:spPr/>
        <p:txBody>
          <a:bodyPr/>
          <a:lstStyle/>
          <a:p>
            <a:fld id="{30CC61FF-6EE2-4AF6-8A20-655D2BCD9BF1}" type="datetime1">
              <a:rPr lang="es-PE" smtClean="0"/>
              <a:t>23/02/2025</a:t>
            </a:fld>
            <a:endParaRPr lang="es-PE"/>
          </a:p>
        </p:txBody>
      </p:sp>
      <p:sp>
        <p:nvSpPr>
          <p:cNvPr id="3" name="Marcador de número de diapositiva 2">
            <a:extLst>
              <a:ext uri="{FF2B5EF4-FFF2-40B4-BE49-F238E27FC236}">
                <a16:creationId xmlns:a16="http://schemas.microsoft.com/office/drawing/2014/main" id="{6CABE1B7-0692-75AC-802F-80F1337C927B}"/>
              </a:ext>
            </a:extLst>
          </p:cNvPr>
          <p:cNvSpPr>
            <a:spLocks noGrp="1"/>
          </p:cNvSpPr>
          <p:nvPr>
            <p:ph type="sldNum" sz="quarter" idx="12"/>
          </p:nvPr>
        </p:nvSpPr>
        <p:spPr/>
        <p:txBody>
          <a:bodyPr/>
          <a:lstStyle/>
          <a:p>
            <a:fld id="{92D991C5-A440-4FEB-9835-A0DFE9D20E97}" type="slidenum">
              <a:rPr lang="es-PE" smtClean="0"/>
              <a:t>31</a:t>
            </a:fld>
            <a:endParaRPr lang="es-PE"/>
          </a:p>
        </p:txBody>
      </p:sp>
    </p:spTree>
    <p:extLst>
      <p:ext uri="{BB962C8B-B14F-4D97-AF65-F5344CB8AC3E}">
        <p14:creationId xmlns:p14="http://schemas.microsoft.com/office/powerpoint/2010/main" val="294995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4BD234DF-3A70-0FE3-99C3-E0B5EEB3B8FD}"/>
                  </a:ext>
                </a:extLst>
              </p:cNvPr>
              <p:cNvSpPr txBox="1"/>
              <p:nvPr/>
            </p:nvSpPr>
            <p:spPr>
              <a:xfrm>
                <a:off x="705678" y="600999"/>
                <a:ext cx="5297558" cy="6192464"/>
              </a:xfrm>
              <a:prstGeom prst="rect">
                <a:avLst/>
              </a:prstGeom>
              <a:noFill/>
            </p:spPr>
            <p:txBody>
              <a:bodyPr wrap="square">
                <a:spAutoFit/>
              </a:bodyPr>
              <a:lstStyle/>
              <a:p>
                <a:pPr algn="just"/>
                <a:r>
                  <a:rPr lang="es-ES" sz="2400" b="1" dirty="0"/>
                  <a:t>c. Mantenimiento y reparaciones </a:t>
                </a:r>
              </a:p>
              <a:p>
                <a:pPr algn="just"/>
                <a:endParaRPr lang="es-ES" sz="2400" b="1" dirty="0"/>
              </a:p>
              <a:p>
                <a:pPr algn="just"/>
                <a:r>
                  <a:rPr lang="es-ES" dirty="0"/>
                  <a:t>Representa los costes de reparación de averías y el mantenimiento preventivo. Se puede estimar multiplicando el precio de la máquina por </a:t>
                </a:r>
                <a14:m>
                  <m:oMath xmlns:m="http://schemas.openxmlformats.org/officeDocument/2006/math">
                    <m:r>
                      <a:rPr lang="es-ES" b="0" i="1" smtClean="0">
                        <a:latin typeface="Cambria Math" panose="02040503050406030204" pitchFamily="18" charset="0"/>
                      </a:rPr>
                      <m:t>5∗</m:t>
                    </m:r>
                    <m:sSup>
                      <m:sSupPr>
                        <m:ctrlPr>
                          <a:rPr lang="es-ES" b="0" i="1" smtClean="0">
                            <a:latin typeface="Cambria Math" panose="02040503050406030204" pitchFamily="18" charset="0"/>
                          </a:rPr>
                        </m:ctrlPr>
                      </m:sSupPr>
                      <m:e>
                        <m:r>
                          <a:rPr lang="es-ES" b="0" i="1" smtClean="0">
                            <a:latin typeface="Cambria Math" panose="02040503050406030204" pitchFamily="18" charset="0"/>
                          </a:rPr>
                          <m:t>10</m:t>
                        </m:r>
                      </m:e>
                      <m:sup>
                        <m:r>
                          <a:rPr lang="es-ES" b="0" i="1" smtClean="0">
                            <a:latin typeface="Cambria Math" panose="02040503050406030204" pitchFamily="18" charset="0"/>
                          </a:rPr>
                          <m:t>−5</m:t>
                        </m:r>
                      </m:sup>
                    </m:sSup>
                  </m:oMath>
                </a14:m>
                <a:r>
                  <a:rPr lang="es-ES" dirty="0"/>
                  <a:t> en perforadoras eléctricas o por </a:t>
                </a:r>
                <a14:m>
                  <m:oMath xmlns:m="http://schemas.openxmlformats.org/officeDocument/2006/math">
                    <m:r>
                      <a:rPr lang="es-ES" i="1" dirty="0" smtClean="0">
                        <a:latin typeface="Cambria Math" panose="02040503050406030204" pitchFamily="18" charset="0"/>
                      </a:rPr>
                      <m:t>6</m:t>
                    </m:r>
                    <m:r>
                      <a:rPr lang="es-ES" i="1">
                        <a:latin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10</m:t>
                        </m:r>
                      </m:e>
                      <m:sup>
                        <m:r>
                          <a:rPr lang="es-ES" i="1">
                            <a:latin typeface="Cambria Math" panose="02040503050406030204" pitchFamily="18" charset="0"/>
                          </a:rPr>
                          <m:t>−5</m:t>
                        </m:r>
                      </m:sup>
                    </m:sSup>
                    <m:r>
                      <a:rPr lang="es-ES" i="1">
                        <a:latin typeface="Cambria Math" panose="02040503050406030204" pitchFamily="18" charset="0"/>
                      </a:rPr>
                      <m:t> </m:t>
                    </m:r>
                  </m:oMath>
                </a14:m>
                <a:r>
                  <a:rPr lang="es-ES" dirty="0"/>
                  <a:t>en las unidades diésel. </a:t>
                </a:r>
              </a:p>
              <a:p>
                <a:pPr algn="just"/>
                <a:endParaRPr lang="es-ES" dirty="0"/>
              </a:p>
              <a:p>
                <a:pPr algn="just"/>
                <a:r>
                  <a:rPr lang="es-ES" sz="2400" b="1" dirty="0"/>
                  <a:t>d. Mano de obra </a:t>
                </a:r>
              </a:p>
              <a:p>
                <a:pPr algn="just"/>
                <a:endParaRPr lang="es-ES" sz="2400" b="1" dirty="0"/>
              </a:p>
              <a:p>
                <a:pPr algn="just"/>
                <a:r>
                  <a:rPr lang="es-ES" dirty="0"/>
                  <a:t>Corresponde al coste horario del perforista, incluyendo gastos sociales, vacaciones, etc., y del ayudante cuando se precise. </a:t>
                </a:r>
              </a:p>
              <a:p>
                <a:pPr algn="just"/>
                <a:endParaRPr lang="es-ES" dirty="0"/>
              </a:p>
              <a:p>
                <a:pPr algn="just"/>
                <a:r>
                  <a:rPr lang="es-ES" sz="2400" b="1" dirty="0"/>
                  <a:t>e. Combustible o energía </a:t>
                </a:r>
              </a:p>
              <a:p>
                <a:pPr algn="just"/>
                <a:endParaRPr lang="es-ES" sz="2400" b="1" dirty="0"/>
              </a:p>
              <a:p>
                <a:pPr algn="just"/>
                <a:r>
                  <a:rPr lang="es-ES" dirty="0"/>
                  <a:t>Este coste puede ser de energía eléctrica o diésel, y se calcula a partir de las especificaciones de los motores.</a:t>
                </a:r>
              </a:p>
              <a:p>
                <a:pPr algn="just"/>
                <a:endParaRPr lang="es-ES" dirty="0"/>
              </a:p>
              <a:p>
                <a:pPr algn="just"/>
                <a:endParaRPr lang="es-PE" dirty="0"/>
              </a:p>
            </p:txBody>
          </p:sp>
        </mc:Choice>
        <mc:Fallback xmlns="">
          <p:sp>
            <p:nvSpPr>
              <p:cNvPr id="4" name="CuadroTexto 3">
                <a:extLst>
                  <a:ext uri="{FF2B5EF4-FFF2-40B4-BE49-F238E27FC236}">
                    <a16:creationId xmlns:a16="http://schemas.microsoft.com/office/drawing/2014/main" id="{4BD234DF-3A70-0FE3-99C3-E0B5EEB3B8FD}"/>
                  </a:ext>
                </a:extLst>
              </p:cNvPr>
              <p:cNvSpPr txBox="1">
                <a:spLocks noRot="1" noChangeAspect="1" noMove="1" noResize="1" noEditPoints="1" noAdjustHandles="1" noChangeArrowheads="1" noChangeShapeType="1" noTextEdit="1"/>
              </p:cNvSpPr>
              <p:nvPr/>
            </p:nvSpPr>
            <p:spPr>
              <a:xfrm>
                <a:off x="705678" y="600999"/>
                <a:ext cx="5297558" cy="6192464"/>
              </a:xfrm>
              <a:prstGeom prst="rect">
                <a:avLst/>
              </a:prstGeom>
              <a:blipFill>
                <a:blip r:embed="rId2"/>
                <a:stretch>
                  <a:fillRect l="-1841" t="-788" r="-921"/>
                </a:stretch>
              </a:blipFill>
            </p:spPr>
            <p:txBody>
              <a:bodyPr/>
              <a:lstStyle/>
              <a:p>
                <a:r>
                  <a:rPr lang="es-PE">
                    <a:noFill/>
                  </a:rPr>
                  <a:t> </a:t>
                </a:r>
              </a:p>
            </p:txBody>
          </p:sp>
        </mc:Fallback>
      </mc:AlternateContent>
      <p:sp>
        <p:nvSpPr>
          <p:cNvPr id="7" name="CuadroTexto 6">
            <a:extLst>
              <a:ext uri="{FF2B5EF4-FFF2-40B4-BE49-F238E27FC236}">
                <a16:creationId xmlns:a16="http://schemas.microsoft.com/office/drawing/2014/main" id="{91559B37-13EA-0449-8494-B75777CF15C6}"/>
              </a:ext>
            </a:extLst>
          </p:cNvPr>
          <p:cNvSpPr txBox="1"/>
          <p:nvPr/>
        </p:nvSpPr>
        <p:spPr>
          <a:xfrm>
            <a:off x="6148690" y="641879"/>
            <a:ext cx="5337631" cy="5324535"/>
          </a:xfrm>
          <a:prstGeom prst="rect">
            <a:avLst/>
          </a:prstGeom>
          <a:noFill/>
        </p:spPr>
        <p:txBody>
          <a:bodyPr wrap="square">
            <a:spAutoFit/>
          </a:bodyPr>
          <a:lstStyle/>
          <a:p>
            <a:pPr algn="just"/>
            <a:r>
              <a:rPr lang="es-ES" sz="2800" b="1" dirty="0"/>
              <a:t>f. Aceites y grasas </a:t>
            </a:r>
          </a:p>
          <a:p>
            <a:pPr algn="just"/>
            <a:r>
              <a:rPr lang="es-ES" sz="2000" dirty="0"/>
              <a:t>Se determina a partir de los datos suministrados por el fabricante, referidos a cambios de aceite, sistemas hidráulicos y capacidades de los cárteres o depósitos. Suele estimarse entre un 15 y un 20% del coste de energía.</a:t>
            </a:r>
          </a:p>
          <a:p>
            <a:pPr algn="just"/>
            <a:endParaRPr lang="es-ES" sz="2000" dirty="0"/>
          </a:p>
          <a:p>
            <a:pPr algn="just"/>
            <a:r>
              <a:rPr lang="es-ES" sz="2400" b="1" dirty="0"/>
              <a:t>g. Velocidad media </a:t>
            </a:r>
          </a:p>
          <a:p>
            <a:pPr algn="just"/>
            <a:r>
              <a:rPr lang="es-ES" dirty="0"/>
              <a:t>Se determina de acuerdo con lo expuesto en los capítulos anteriores.</a:t>
            </a:r>
          </a:p>
          <a:p>
            <a:pPr algn="just"/>
            <a:endParaRPr lang="es-ES" dirty="0"/>
          </a:p>
          <a:p>
            <a:pPr algn="just"/>
            <a:r>
              <a:rPr lang="es-ES" sz="2400" b="1" dirty="0"/>
              <a:t>h. Boca, estabilizador y barra </a:t>
            </a:r>
          </a:p>
          <a:p>
            <a:pPr algn="just"/>
            <a:r>
              <a:rPr lang="es-ES" dirty="0"/>
              <a:t>Constituye una de las partidas críticas, debido por un lado a la falta de información previa de los técnicos y por otro a su importancia, ya que su peso sobre el coste del metro perforado oscila entre el 15 y el 40% del coste total, según la dureza de la roca. </a:t>
            </a:r>
          </a:p>
        </p:txBody>
      </p:sp>
      <p:sp>
        <p:nvSpPr>
          <p:cNvPr id="2" name="Marcador de fecha 1">
            <a:extLst>
              <a:ext uri="{FF2B5EF4-FFF2-40B4-BE49-F238E27FC236}">
                <a16:creationId xmlns:a16="http://schemas.microsoft.com/office/drawing/2014/main" id="{7568F5B3-FC0E-A293-1E4C-AD82E83FCA5B}"/>
              </a:ext>
            </a:extLst>
          </p:cNvPr>
          <p:cNvSpPr>
            <a:spLocks noGrp="1"/>
          </p:cNvSpPr>
          <p:nvPr>
            <p:ph type="dt" sz="half" idx="10"/>
          </p:nvPr>
        </p:nvSpPr>
        <p:spPr/>
        <p:txBody>
          <a:bodyPr/>
          <a:lstStyle/>
          <a:p>
            <a:fld id="{A15CD681-EC5E-4537-87CB-4395E5B8F18F}" type="datetime1">
              <a:rPr lang="es-PE" smtClean="0"/>
              <a:t>23/02/2025</a:t>
            </a:fld>
            <a:endParaRPr lang="es-PE"/>
          </a:p>
        </p:txBody>
      </p:sp>
      <p:sp>
        <p:nvSpPr>
          <p:cNvPr id="3" name="Marcador de número de diapositiva 2">
            <a:extLst>
              <a:ext uri="{FF2B5EF4-FFF2-40B4-BE49-F238E27FC236}">
                <a16:creationId xmlns:a16="http://schemas.microsoft.com/office/drawing/2014/main" id="{BD52FA0F-6C44-FBCE-4B19-C11463FD883F}"/>
              </a:ext>
            </a:extLst>
          </p:cNvPr>
          <p:cNvSpPr>
            <a:spLocks noGrp="1"/>
          </p:cNvSpPr>
          <p:nvPr>
            <p:ph type="sldNum" sz="quarter" idx="12"/>
          </p:nvPr>
        </p:nvSpPr>
        <p:spPr/>
        <p:txBody>
          <a:bodyPr/>
          <a:lstStyle/>
          <a:p>
            <a:fld id="{92D991C5-A440-4FEB-9835-A0DFE9D20E97}" type="slidenum">
              <a:rPr lang="es-PE" smtClean="0"/>
              <a:t>32</a:t>
            </a:fld>
            <a:endParaRPr lang="es-PE"/>
          </a:p>
        </p:txBody>
      </p:sp>
    </p:spTree>
    <p:extLst>
      <p:ext uri="{BB962C8B-B14F-4D97-AF65-F5344CB8AC3E}">
        <p14:creationId xmlns:p14="http://schemas.microsoft.com/office/powerpoint/2010/main" val="825889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1C1CED2-B23F-360E-8ED3-CA5E30906591}"/>
              </a:ext>
            </a:extLst>
          </p:cNvPr>
          <p:cNvSpPr txBox="1"/>
          <p:nvPr/>
        </p:nvSpPr>
        <p:spPr>
          <a:xfrm>
            <a:off x="695739" y="621053"/>
            <a:ext cx="5317435" cy="646331"/>
          </a:xfrm>
          <a:prstGeom prst="rect">
            <a:avLst/>
          </a:prstGeom>
          <a:noFill/>
        </p:spPr>
        <p:txBody>
          <a:bodyPr wrap="square">
            <a:spAutoFit/>
          </a:bodyPr>
          <a:lstStyle/>
          <a:p>
            <a:pPr algn="just"/>
            <a:r>
              <a:rPr lang="es-ES" dirty="0"/>
              <a:t>La duración de un tricono se puede estimar a partir de la ecuación:</a:t>
            </a:r>
            <a:endParaRPr lang="es-PE" dirty="0"/>
          </a:p>
        </p:txBody>
      </p:sp>
      <p:pic>
        <p:nvPicPr>
          <p:cNvPr id="7" name="Imagen 6">
            <a:extLst>
              <a:ext uri="{FF2B5EF4-FFF2-40B4-BE49-F238E27FC236}">
                <a16:creationId xmlns:a16="http://schemas.microsoft.com/office/drawing/2014/main" id="{D6C1FDA3-AAD1-94A0-169A-9B620A051A9C}"/>
              </a:ext>
            </a:extLst>
          </p:cNvPr>
          <p:cNvPicPr>
            <a:picLocks noChangeAspect="1"/>
          </p:cNvPicPr>
          <p:nvPr/>
        </p:nvPicPr>
        <p:blipFill>
          <a:blip r:embed="rId2"/>
          <a:stretch>
            <a:fillRect/>
          </a:stretch>
        </p:blipFill>
        <p:spPr>
          <a:xfrm>
            <a:off x="858544" y="1287261"/>
            <a:ext cx="4912193" cy="923924"/>
          </a:xfrm>
          <a:prstGeom prst="rect">
            <a:avLst/>
          </a:prstGeom>
        </p:spPr>
      </p:pic>
      <p:sp>
        <p:nvSpPr>
          <p:cNvPr id="9" name="CuadroTexto 8">
            <a:extLst>
              <a:ext uri="{FF2B5EF4-FFF2-40B4-BE49-F238E27FC236}">
                <a16:creationId xmlns:a16="http://schemas.microsoft.com/office/drawing/2014/main" id="{BE9F0BAA-CCFD-F12C-CA3F-228E50E0DE67}"/>
              </a:ext>
            </a:extLst>
          </p:cNvPr>
          <p:cNvSpPr txBox="1"/>
          <p:nvPr/>
        </p:nvSpPr>
        <p:spPr>
          <a:xfrm>
            <a:off x="695739" y="2143475"/>
            <a:ext cx="5317435" cy="4339650"/>
          </a:xfrm>
          <a:prstGeom prst="rect">
            <a:avLst/>
          </a:prstGeom>
          <a:noFill/>
        </p:spPr>
        <p:txBody>
          <a:bodyPr wrap="square">
            <a:spAutoFit/>
          </a:bodyPr>
          <a:lstStyle/>
          <a:p>
            <a:pPr algn="just"/>
            <a:r>
              <a:rPr lang="es-ES" dirty="0"/>
              <a:t>Donde: </a:t>
            </a:r>
          </a:p>
          <a:p>
            <a:pPr algn="just"/>
            <a:r>
              <a:rPr lang="es-ES" dirty="0"/>
              <a:t>D 	= Diámetro de tricono (</a:t>
            </a:r>
            <a:r>
              <a:rPr lang="es-ES" dirty="0" err="1"/>
              <a:t>pulg</a:t>
            </a:r>
            <a:r>
              <a:rPr lang="es-ES" dirty="0"/>
              <a:t>.). </a:t>
            </a:r>
          </a:p>
          <a:p>
            <a:pPr algn="just"/>
            <a:r>
              <a:rPr lang="es-ES" dirty="0"/>
              <a:t>E 	= Empuje sobre la broca (miles de libras). </a:t>
            </a:r>
          </a:p>
          <a:p>
            <a:pPr algn="just"/>
            <a:r>
              <a:rPr lang="es-ES" dirty="0" err="1"/>
              <a:t>Nr</a:t>
            </a:r>
            <a:r>
              <a:rPr lang="es-ES" dirty="0"/>
              <a:t> 	= Velocidad de rotación (r.p.m.). </a:t>
            </a:r>
          </a:p>
          <a:p>
            <a:pPr algn="just"/>
            <a:r>
              <a:rPr lang="es-ES" dirty="0"/>
              <a:t>VP 	= Velocidad de penetración (m/h). </a:t>
            </a:r>
          </a:p>
          <a:p>
            <a:pPr algn="just"/>
            <a:endParaRPr lang="es-ES" dirty="0"/>
          </a:p>
          <a:p>
            <a:pPr algn="just"/>
            <a:r>
              <a:rPr lang="es-ES" dirty="0"/>
              <a:t>Las barras y estabilizadores suelen tener una vida media de 30000 y 11000 m, respectivamente. </a:t>
            </a:r>
          </a:p>
          <a:p>
            <a:pPr algn="just"/>
            <a:endParaRPr lang="es-ES" sz="1000" dirty="0"/>
          </a:p>
          <a:p>
            <a:pPr algn="just"/>
            <a:r>
              <a:rPr lang="es-ES" sz="2400" b="1" dirty="0"/>
              <a:t>Ejemplo de aplicación # 04: </a:t>
            </a:r>
          </a:p>
          <a:p>
            <a:pPr algn="just"/>
            <a:r>
              <a:rPr lang="es-ES" dirty="0"/>
              <a:t>En una explotación minera se dispone de una perforadora eléctrica con un empuje útil de 70000 lb que perfora una roca con una resistencia a compresión de 75 MPa con un diámetro de 9" (229 mm). Los datos reales de operación son: </a:t>
            </a:r>
            <a:endParaRPr lang="es-PE" dirty="0"/>
          </a:p>
        </p:txBody>
      </p:sp>
      <p:sp>
        <p:nvSpPr>
          <p:cNvPr id="11" name="CuadroTexto 10">
            <a:extLst>
              <a:ext uri="{FF2B5EF4-FFF2-40B4-BE49-F238E27FC236}">
                <a16:creationId xmlns:a16="http://schemas.microsoft.com/office/drawing/2014/main" id="{176A610D-126E-911D-BEE7-757D8D553EFA}"/>
              </a:ext>
            </a:extLst>
          </p:cNvPr>
          <p:cNvSpPr txBox="1"/>
          <p:nvPr/>
        </p:nvSpPr>
        <p:spPr>
          <a:xfrm>
            <a:off x="6190612" y="1855461"/>
            <a:ext cx="5320282" cy="2492990"/>
          </a:xfrm>
          <a:prstGeom prst="rect">
            <a:avLst/>
          </a:prstGeom>
          <a:noFill/>
        </p:spPr>
        <p:txBody>
          <a:bodyPr wrap="square">
            <a:spAutoFit/>
          </a:bodyPr>
          <a:lstStyle/>
          <a:p>
            <a:pPr marL="285750" indent="-285750" algn="just">
              <a:buFont typeface="Arial" panose="020B0604020202020204" pitchFamily="34" charset="0"/>
              <a:buChar char="•"/>
            </a:pPr>
            <a:r>
              <a:rPr lang="es-ES" dirty="0"/>
              <a:t>Empuje sobre la broca		: 39000 libras </a:t>
            </a:r>
          </a:p>
          <a:p>
            <a:pPr marL="285750" indent="-285750" algn="just">
              <a:buFont typeface="Arial" panose="020B0604020202020204" pitchFamily="34" charset="0"/>
              <a:buChar char="•"/>
            </a:pPr>
            <a:r>
              <a:rPr lang="es-ES" dirty="0"/>
              <a:t>Velocidad de penetración		: 34 m/h </a:t>
            </a:r>
          </a:p>
          <a:p>
            <a:pPr marL="285750" indent="-285750" algn="just">
              <a:buFont typeface="Arial" panose="020B0604020202020204" pitchFamily="34" charset="0"/>
              <a:buChar char="•"/>
            </a:pPr>
            <a:r>
              <a:rPr lang="es-ES" dirty="0"/>
              <a:t>Velocidad de rotación		: 60 r.p.m. </a:t>
            </a:r>
          </a:p>
          <a:p>
            <a:pPr marL="285750" indent="-285750" algn="just">
              <a:buFont typeface="Arial" panose="020B0604020202020204" pitchFamily="34" charset="0"/>
              <a:buChar char="•"/>
            </a:pPr>
            <a:r>
              <a:rPr lang="es-ES" dirty="0"/>
              <a:t>Horas de trabajo al año 		: 4300 </a:t>
            </a:r>
            <a:r>
              <a:rPr lang="es-ES" dirty="0" err="1"/>
              <a:t>hr</a:t>
            </a:r>
            <a:r>
              <a:rPr lang="es-ES" dirty="0"/>
              <a:t>/año</a:t>
            </a:r>
          </a:p>
          <a:p>
            <a:pPr marL="285750" indent="-285750" algn="just">
              <a:buFont typeface="Arial" panose="020B0604020202020204" pitchFamily="34" charset="0"/>
              <a:buChar char="•"/>
            </a:pPr>
            <a:r>
              <a:rPr lang="es-ES" dirty="0"/>
              <a:t>El precio de adquisición del equipo es de 160 MPTA</a:t>
            </a:r>
          </a:p>
          <a:p>
            <a:pPr algn="just"/>
            <a:r>
              <a:rPr lang="es-ES" dirty="0"/>
              <a:t>Se desea calcular el coste por metro lineal perforado.</a:t>
            </a:r>
          </a:p>
          <a:p>
            <a:pPr algn="just"/>
            <a:r>
              <a:rPr lang="es-ES" sz="2400" b="1" dirty="0"/>
              <a:t>SOLUCIÓN:</a:t>
            </a:r>
          </a:p>
          <a:p>
            <a:pPr algn="just"/>
            <a:r>
              <a:rPr lang="es-ES" sz="2400" b="1" dirty="0"/>
              <a:t> </a:t>
            </a:r>
            <a:r>
              <a:rPr lang="es-ES" b="1" dirty="0"/>
              <a:t>1. Costo de amortización:</a:t>
            </a:r>
            <a:endParaRPr lang="es-PE" b="1" dirty="0"/>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9773F492-EC1E-0918-0734-AAD53A837997}"/>
                  </a:ext>
                </a:extLst>
              </p:cNvPr>
              <p:cNvSpPr txBox="1"/>
              <p:nvPr/>
            </p:nvSpPr>
            <p:spPr>
              <a:xfrm>
                <a:off x="6214880" y="4567999"/>
                <a:ext cx="3454792"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𝐴</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160000000</m:t>
                          </m:r>
                          <m:r>
                            <a:rPr lang="es-ES" b="0" i="1" smtClean="0">
                              <a:latin typeface="Cambria Math" panose="02040503050406030204" pitchFamily="18" charset="0"/>
                            </a:rPr>
                            <m:t>𝑃𝑇𝐴</m:t>
                          </m:r>
                        </m:num>
                        <m:den>
                          <m:r>
                            <a:rPr lang="es-ES" b="0" i="1" smtClean="0">
                              <a:latin typeface="Cambria Math" panose="02040503050406030204" pitchFamily="18" charset="0"/>
                            </a:rPr>
                            <m:t>30000 </m:t>
                          </m:r>
                          <m:r>
                            <a:rPr lang="es-ES" b="0" i="1" smtClean="0">
                              <a:latin typeface="Cambria Math" panose="02040503050406030204" pitchFamily="18" charset="0"/>
                            </a:rPr>
                            <m:t>h𝑟</m:t>
                          </m:r>
                        </m:den>
                      </m:f>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5333</m:t>
                      </m:r>
                      <m:f>
                        <m:fPr>
                          <m:ctrlPr>
                            <a:rPr lang="es-ES" b="0" i="1" smtClean="0">
                              <a:highlight>
                                <a:srgbClr val="FFFF00"/>
                              </a:highlight>
                              <a:latin typeface="Cambria Math" panose="02040503050406030204" pitchFamily="18" charset="0"/>
                            </a:rPr>
                          </m:ctrlPr>
                        </m:fPr>
                        <m:num>
                          <m:r>
                            <a:rPr lang="es-ES" b="0" i="1" smtClean="0">
                              <a:highlight>
                                <a:srgbClr val="FFFF00"/>
                              </a:highlight>
                              <a:latin typeface="Cambria Math" panose="02040503050406030204" pitchFamily="18" charset="0"/>
                            </a:rPr>
                            <m:t>𝑃𝑇𝐴</m:t>
                          </m:r>
                        </m:num>
                        <m:den>
                          <m:r>
                            <a:rPr lang="es-ES" b="0" i="1" smtClean="0">
                              <a:highlight>
                                <a:srgbClr val="FFFF00"/>
                              </a:highlight>
                              <a:latin typeface="Cambria Math" panose="02040503050406030204" pitchFamily="18" charset="0"/>
                            </a:rPr>
                            <m:t>h𝑟</m:t>
                          </m:r>
                        </m:den>
                      </m:f>
                    </m:oMath>
                  </m:oMathPara>
                </a14:m>
                <a:endParaRPr lang="es-PE" dirty="0">
                  <a:highlight>
                    <a:srgbClr val="FFFF00"/>
                  </a:highlight>
                </a:endParaRPr>
              </a:p>
            </p:txBody>
          </p:sp>
        </mc:Choice>
        <mc:Fallback xmlns="">
          <p:sp>
            <p:nvSpPr>
              <p:cNvPr id="12" name="CuadroTexto 11">
                <a:extLst>
                  <a:ext uri="{FF2B5EF4-FFF2-40B4-BE49-F238E27FC236}">
                    <a16:creationId xmlns:a16="http://schemas.microsoft.com/office/drawing/2014/main" id="{9773F492-EC1E-0918-0734-AAD53A837997}"/>
                  </a:ext>
                </a:extLst>
              </p:cNvPr>
              <p:cNvSpPr txBox="1">
                <a:spLocks noRot="1" noChangeAspect="1" noMove="1" noResize="1" noEditPoints="1" noAdjustHandles="1" noChangeArrowheads="1" noChangeShapeType="1" noTextEdit="1"/>
              </p:cNvSpPr>
              <p:nvPr/>
            </p:nvSpPr>
            <p:spPr>
              <a:xfrm>
                <a:off x="6214880" y="4567999"/>
                <a:ext cx="3454792" cy="520399"/>
              </a:xfrm>
              <a:prstGeom prst="rect">
                <a:avLst/>
              </a:prstGeom>
              <a:blipFill>
                <a:blip r:embed="rId3"/>
                <a:stretch>
                  <a:fillRect/>
                </a:stretch>
              </a:blipFill>
            </p:spPr>
            <p:txBody>
              <a:bodyPr/>
              <a:lstStyle/>
              <a:p>
                <a:r>
                  <a:rPr lang="es-PE">
                    <a:noFill/>
                  </a:rPr>
                  <a:t> </a:t>
                </a:r>
              </a:p>
            </p:txBody>
          </p:sp>
        </mc:Fallback>
      </mc:AlternateContent>
      <p:sp>
        <p:nvSpPr>
          <p:cNvPr id="14" name="CuadroTexto 13">
            <a:extLst>
              <a:ext uri="{FF2B5EF4-FFF2-40B4-BE49-F238E27FC236}">
                <a16:creationId xmlns:a16="http://schemas.microsoft.com/office/drawing/2014/main" id="{98691074-5FF0-237B-CB7B-4323684F00A3}"/>
              </a:ext>
            </a:extLst>
          </p:cNvPr>
          <p:cNvSpPr txBox="1"/>
          <p:nvPr/>
        </p:nvSpPr>
        <p:spPr>
          <a:xfrm>
            <a:off x="9669672" y="4591400"/>
            <a:ext cx="1826589" cy="369332"/>
          </a:xfrm>
          <a:prstGeom prst="rect">
            <a:avLst/>
          </a:prstGeom>
          <a:noFill/>
        </p:spPr>
        <p:txBody>
          <a:bodyPr wrap="square">
            <a:spAutoFit/>
          </a:bodyPr>
          <a:lstStyle/>
          <a:p>
            <a:r>
              <a:rPr lang="es-ES" dirty="0"/>
              <a:t>Sin valor residual</a:t>
            </a:r>
            <a:endParaRPr lang="es-PE" dirty="0"/>
          </a:p>
        </p:txBody>
      </p:sp>
      <p:sp>
        <p:nvSpPr>
          <p:cNvPr id="16" name="CuadroTexto 15">
            <a:extLst>
              <a:ext uri="{FF2B5EF4-FFF2-40B4-BE49-F238E27FC236}">
                <a16:creationId xmlns:a16="http://schemas.microsoft.com/office/drawing/2014/main" id="{F710F01E-5FE0-29D0-211F-7D26140256E9}"/>
              </a:ext>
            </a:extLst>
          </p:cNvPr>
          <p:cNvSpPr txBox="1"/>
          <p:nvPr/>
        </p:nvSpPr>
        <p:spPr>
          <a:xfrm>
            <a:off x="6193459" y="5203681"/>
            <a:ext cx="5317435" cy="369332"/>
          </a:xfrm>
          <a:prstGeom prst="rect">
            <a:avLst/>
          </a:prstGeom>
          <a:noFill/>
        </p:spPr>
        <p:txBody>
          <a:bodyPr wrap="square">
            <a:spAutoFit/>
          </a:bodyPr>
          <a:lstStyle/>
          <a:p>
            <a:pPr algn="just"/>
            <a:r>
              <a:rPr lang="es-ES" b="1" dirty="0"/>
              <a:t>2. Costo de Intereses, seguros e impuestos:</a:t>
            </a:r>
            <a:endParaRPr lang="es-PE" b="1"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C1F46519-56CA-EBEA-F2E9-DF7CF5F2F1EC}"/>
                  </a:ext>
                </a:extLst>
              </p:cNvPr>
              <p:cNvSpPr txBox="1"/>
              <p:nvPr/>
            </p:nvSpPr>
            <p:spPr>
              <a:xfrm>
                <a:off x="6417973" y="5564438"/>
                <a:ext cx="4592219" cy="701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𝐼</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f>
                            <m:fPr>
                              <m:ctrlPr>
                                <a:rPr lang="es-ES" b="0" i="1" smtClean="0">
                                  <a:latin typeface="Cambria Math" panose="02040503050406030204" pitchFamily="18" charset="0"/>
                                </a:rPr>
                              </m:ctrlPr>
                            </m:fPr>
                            <m:num>
                              <m:r>
                                <a:rPr lang="es-ES" b="0" i="1" smtClean="0">
                                  <a:latin typeface="Cambria Math" panose="02040503050406030204" pitchFamily="18" charset="0"/>
                                </a:rPr>
                                <m:t>8</m:t>
                              </m:r>
                            </m:num>
                            <m:den>
                              <m:r>
                                <a:rPr lang="es-ES" b="0" i="1" smtClean="0">
                                  <a:latin typeface="Cambria Math" panose="02040503050406030204" pitchFamily="18" charset="0"/>
                                </a:rPr>
                                <m:t>16</m:t>
                              </m:r>
                            </m:den>
                          </m:f>
                          <m:r>
                            <a:rPr lang="es-ES" b="0" i="1" smtClean="0">
                              <a:latin typeface="Cambria Math" panose="02040503050406030204" pitchFamily="18" charset="0"/>
                            </a:rPr>
                            <m:t>∗160∗</m:t>
                          </m:r>
                          <m:sSup>
                            <m:sSupPr>
                              <m:ctrlPr>
                                <a:rPr lang="es-ES" b="0" i="1" smtClean="0">
                                  <a:latin typeface="Cambria Math" panose="02040503050406030204" pitchFamily="18" charset="0"/>
                                </a:rPr>
                              </m:ctrlPr>
                            </m:sSupPr>
                            <m:e>
                              <m:r>
                                <a:rPr lang="es-ES" b="0" i="1" smtClean="0">
                                  <a:latin typeface="Cambria Math" panose="02040503050406030204" pitchFamily="18" charset="0"/>
                                </a:rPr>
                                <m:t>10</m:t>
                              </m:r>
                            </m:e>
                            <m:sup>
                              <m:r>
                                <a:rPr lang="es-ES" b="0" i="1" smtClean="0">
                                  <a:latin typeface="Cambria Math" panose="02040503050406030204" pitchFamily="18" charset="0"/>
                                </a:rPr>
                                <m:t>6</m:t>
                              </m:r>
                            </m:sup>
                          </m:sSup>
                          <m:r>
                            <a:rPr lang="es-ES" b="0" i="1" smtClean="0">
                              <a:latin typeface="Cambria Math" panose="02040503050406030204" pitchFamily="18" charset="0"/>
                            </a:rPr>
                            <m:t>𝑃𝑇𝐴</m:t>
                          </m:r>
                          <m:r>
                            <a:rPr lang="es-ES" b="0" i="1" smtClean="0">
                              <a:latin typeface="Cambria Math" panose="02040503050406030204" pitchFamily="18" charset="0"/>
                            </a:rPr>
                            <m:t>∗0.2</m:t>
                          </m:r>
                        </m:num>
                        <m:den>
                          <m:r>
                            <a:rPr lang="es-ES" b="0" i="1" smtClean="0">
                              <a:latin typeface="Cambria Math" panose="02040503050406030204" pitchFamily="18" charset="0"/>
                            </a:rPr>
                            <m:t>4300 </m:t>
                          </m:r>
                          <m:r>
                            <a:rPr lang="es-ES" b="0" i="1" smtClean="0">
                              <a:latin typeface="Cambria Math" panose="02040503050406030204" pitchFamily="18" charset="0"/>
                            </a:rPr>
                            <m:t>h𝑟</m:t>
                          </m:r>
                        </m:den>
                      </m:f>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3720 </m:t>
                      </m:r>
                      <m:r>
                        <a:rPr lang="es-ES" b="0" i="1" smtClean="0">
                          <a:highlight>
                            <a:srgbClr val="FFFF00"/>
                          </a:highlight>
                          <a:latin typeface="Cambria Math" panose="02040503050406030204" pitchFamily="18" charset="0"/>
                        </a:rPr>
                        <m:t>𝑃𝑇𝐴</m:t>
                      </m:r>
                      <m:r>
                        <a:rPr lang="es-ES" b="0" i="1" smtClean="0">
                          <a:highlight>
                            <a:srgbClr val="FFFF00"/>
                          </a:highlight>
                          <a:latin typeface="Cambria Math" panose="02040503050406030204" pitchFamily="18" charset="0"/>
                        </a:rPr>
                        <m:t>/</m:t>
                      </m:r>
                      <m:r>
                        <a:rPr lang="es-ES" b="0" i="1" smtClean="0">
                          <a:highlight>
                            <a:srgbClr val="FFFF00"/>
                          </a:highlight>
                          <a:latin typeface="Cambria Math" panose="02040503050406030204" pitchFamily="18" charset="0"/>
                        </a:rPr>
                        <m:t>h𝑟</m:t>
                      </m:r>
                    </m:oMath>
                  </m:oMathPara>
                </a14:m>
                <a:endParaRPr lang="es-PE" dirty="0">
                  <a:highlight>
                    <a:srgbClr val="FFFF00"/>
                  </a:highlight>
                </a:endParaRPr>
              </a:p>
            </p:txBody>
          </p:sp>
        </mc:Choice>
        <mc:Fallback xmlns="">
          <p:sp>
            <p:nvSpPr>
              <p:cNvPr id="17" name="CuadroTexto 16">
                <a:extLst>
                  <a:ext uri="{FF2B5EF4-FFF2-40B4-BE49-F238E27FC236}">
                    <a16:creationId xmlns:a16="http://schemas.microsoft.com/office/drawing/2014/main" id="{C1F46519-56CA-EBEA-F2E9-DF7CF5F2F1EC}"/>
                  </a:ext>
                </a:extLst>
              </p:cNvPr>
              <p:cNvSpPr txBox="1">
                <a:spLocks noRot="1" noChangeAspect="1" noMove="1" noResize="1" noEditPoints="1" noAdjustHandles="1" noChangeArrowheads="1" noChangeShapeType="1" noTextEdit="1"/>
              </p:cNvSpPr>
              <p:nvPr/>
            </p:nvSpPr>
            <p:spPr>
              <a:xfrm>
                <a:off x="6417973" y="5564438"/>
                <a:ext cx="4592219" cy="701539"/>
              </a:xfrm>
              <a:prstGeom prst="rect">
                <a:avLst/>
              </a:prstGeom>
              <a:blipFill>
                <a:blip r:embed="rId4"/>
                <a:stretch>
                  <a:fillRect/>
                </a:stretch>
              </a:blipFill>
            </p:spPr>
            <p:txBody>
              <a:bodyPr/>
              <a:lstStyle/>
              <a:p>
                <a:r>
                  <a:rPr lang="es-PE">
                    <a:noFill/>
                  </a:rPr>
                  <a:t> </a:t>
                </a:r>
              </a:p>
            </p:txBody>
          </p:sp>
        </mc:Fallback>
      </mc:AlternateContent>
      <p:sp>
        <p:nvSpPr>
          <p:cNvPr id="6" name="Marcador de fecha 5">
            <a:extLst>
              <a:ext uri="{FF2B5EF4-FFF2-40B4-BE49-F238E27FC236}">
                <a16:creationId xmlns:a16="http://schemas.microsoft.com/office/drawing/2014/main" id="{81063FCF-61C2-68FC-8D1F-3C751977BD26}"/>
              </a:ext>
            </a:extLst>
          </p:cNvPr>
          <p:cNvSpPr>
            <a:spLocks noGrp="1"/>
          </p:cNvSpPr>
          <p:nvPr>
            <p:ph type="dt" sz="half" idx="10"/>
          </p:nvPr>
        </p:nvSpPr>
        <p:spPr/>
        <p:txBody>
          <a:bodyPr/>
          <a:lstStyle/>
          <a:p>
            <a:fld id="{01BEAD50-3090-403D-A2EF-3C9D2D8D5948}" type="datetime1">
              <a:rPr lang="es-PE" smtClean="0"/>
              <a:t>23/02/2025</a:t>
            </a:fld>
            <a:endParaRPr lang="es-PE"/>
          </a:p>
        </p:txBody>
      </p:sp>
      <p:sp>
        <p:nvSpPr>
          <p:cNvPr id="8" name="Marcador de número de diapositiva 7">
            <a:extLst>
              <a:ext uri="{FF2B5EF4-FFF2-40B4-BE49-F238E27FC236}">
                <a16:creationId xmlns:a16="http://schemas.microsoft.com/office/drawing/2014/main" id="{F2804A02-0E66-E556-0B80-7364EFEBF908}"/>
              </a:ext>
            </a:extLst>
          </p:cNvPr>
          <p:cNvSpPr>
            <a:spLocks noGrp="1"/>
          </p:cNvSpPr>
          <p:nvPr>
            <p:ph type="sldNum" sz="quarter" idx="12"/>
          </p:nvPr>
        </p:nvSpPr>
        <p:spPr/>
        <p:txBody>
          <a:bodyPr/>
          <a:lstStyle/>
          <a:p>
            <a:fld id="{92D991C5-A440-4FEB-9835-A0DFE9D20E97}" type="slidenum">
              <a:rPr lang="es-PE" smtClean="0"/>
              <a:t>33</a:t>
            </a:fld>
            <a:endParaRPr lang="es-PE"/>
          </a:p>
        </p:txBody>
      </p:sp>
    </p:spTree>
    <p:extLst>
      <p:ext uri="{BB962C8B-B14F-4D97-AF65-F5344CB8AC3E}">
        <p14:creationId xmlns:p14="http://schemas.microsoft.com/office/powerpoint/2010/main" val="2473089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2D3C491-CA65-E5D1-2205-B6EF3DC3F714}"/>
              </a:ext>
            </a:extLst>
          </p:cNvPr>
          <p:cNvSpPr txBox="1"/>
          <p:nvPr/>
        </p:nvSpPr>
        <p:spPr>
          <a:xfrm>
            <a:off x="705679" y="604035"/>
            <a:ext cx="5317435" cy="369332"/>
          </a:xfrm>
          <a:prstGeom prst="rect">
            <a:avLst/>
          </a:prstGeom>
          <a:noFill/>
        </p:spPr>
        <p:txBody>
          <a:bodyPr wrap="square">
            <a:spAutoFit/>
          </a:bodyPr>
          <a:lstStyle/>
          <a:p>
            <a:pPr algn="just"/>
            <a:r>
              <a:rPr lang="es-ES" b="1" dirty="0"/>
              <a:t>2. Costo de Mantenimiento:</a:t>
            </a:r>
            <a:endParaRPr lang="es-PE" b="1"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D124240-67E2-D8A9-9129-8964E749391B}"/>
                  </a:ext>
                </a:extLst>
              </p:cNvPr>
              <p:cNvSpPr txBox="1"/>
              <p:nvPr/>
            </p:nvSpPr>
            <p:spPr>
              <a:xfrm>
                <a:off x="974034" y="1180407"/>
                <a:ext cx="4296946"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𝑀</m:t>
                          </m:r>
                        </m:sub>
                      </m:sSub>
                      <m:r>
                        <a:rPr lang="es-ES" b="0" i="1" smtClean="0">
                          <a:latin typeface="Cambria Math" panose="02040503050406030204" pitchFamily="18" charset="0"/>
                        </a:rPr>
                        <m:t>=160∗</m:t>
                      </m:r>
                      <m:sSup>
                        <m:sSupPr>
                          <m:ctrlPr>
                            <a:rPr lang="es-ES" b="0" i="1" smtClean="0">
                              <a:latin typeface="Cambria Math" panose="02040503050406030204" pitchFamily="18" charset="0"/>
                            </a:rPr>
                          </m:ctrlPr>
                        </m:sSupPr>
                        <m:e>
                          <m:r>
                            <a:rPr lang="es-ES" b="0" i="1" smtClean="0">
                              <a:latin typeface="Cambria Math" panose="02040503050406030204" pitchFamily="18" charset="0"/>
                            </a:rPr>
                            <m:t>10</m:t>
                          </m:r>
                        </m:e>
                        <m:sup>
                          <m:r>
                            <a:rPr lang="es-ES" b="0" i="1" smtClean="0">
                              <a:latin typeface="Cambria Math" panose="02040503050406030204" pitchFamily="18" charset="0"/>
                            </a:rPr>
                            <m:t>6</m:t>
                          </m:r>
                        </m:sup>
                      </m:sSup>
                      <m:r>
                        <a:rPr lang="es-ES" b="0" i="1" smtClean="0">
                          <a:latin typeface="Cambria Math" panose="02040503050406030204" pitchFamily="18" charset="0"/>
                        </a:rPr>
                        <m:t>∗5∗</m:t>
                      </m:r>
                      <m:sSup>
                        <m:sSupPr>
                          <m:ctrlPr>
                            <a:rPr lang="es-ES" b="0" i="1" smtClean="0">
                              <a:latin typeface="Cambria Math" panose="02040503050406030204" pitchFamily="18" charset="0"/>
                            </a:rPr>
                          </m:ctrlPr>
                        </m:sSupPr>
                        <m:e>
                          <m:r>
                            <a:rPr lang="es-ES" b="0" i="1" smtClean="0">
                              <a:latin typeface="Cambria Math" panose="02040503050406030204" pitchFamily="18" charset="0"/>
                            </a:rPr>
                            <m:t>10</m:t>
                          </m:r>
                        </m:e>
                        <m:sup>
                          <m:r>
                            <a:rPr lang="es-ES" b="0" i="1" smtClean="0">
                              <a:latin typeface="Cambria Math" panose="02040503050406030204" pitchFamily="18" charset="0"/>
                            </a:rPr>
                            <m:t>−5</m:t>
                          </m:r>
                        </m:sup>
                      </m:sSup>
                      <m:r>
                        <a:rPr lang="es-ES" b="0" i="1" smtClean="0">
                          <a:latin typeface="Cambria Math" panose="02040503050406030204" pitchFamily="18" charset="0"/>
                        </a:rPr>
                        <m:t>=</m:t>
                      </m:r>
                      <m:r>
                        <a:rPr lang="es-ES" b="0" i="1" smtClean="0">
                          <a:highlight>
                            <a:srgbClr val="FFFF00"/>
                          </a:highlight>
                          <a:latin typeface="Cambria Math" panose="02040503050406030204" pitchFamily="18" charset="0"/>
                        </a:rPr>
                        <m:t>8000 </m:t>
                      </m:r>
                      <m:r>
                        <a:rPr lang="es-ES" b="0" i="1" smtClean="0">
                          <a:highlight>
                            <a:srgbClr val="FFFF00"/>
                          </a:highlight>
                          <a:latin typeface="Cambria Math" panose="02040503050406030204" pitchFamily="18" charset="0"/>
                        </a:rPr>
                        <m:t>𝑃𝑇𝐴</m:t>
                      </m:r>
                      <m:r>
                        <a:rPr lang="es-ES" b="0" i="1" smtClean="0">
                          <a:highlight>
                            <a:srgbClr val="FFFF00"/>
                          </a:highlight>
                          <a:latin typeface="Cambria Math" panose="02040503050406030204" pitchFamily="18" charset="0"/>
                        </a:rPr>
                        <m:t>/</m:t>
                      </m:r>
                      <m:r>
                        <a:rPr lang="es-ES" b="0" i="1" smtClean="0">
                          <a:highlight>
                            <a:srgbClr val="FFFF00"/>
                          </a:highlight>
                          <a:latin typeface="Cambria Math" panose="02040503050406030204" pitchFamily="18" charset="0"/>
                        </a:rPr>
                        <m:t>h𝑟</m:t>
                      </m:r>
                    </m:oMath>
                  </m:oMathPara>
                </a14:m>
                <a:endParaRPr lang="es-PE" dirty="0"/>
              </a:p>
            </p:txBody>
          </p:sp>
        </mc:Choice>
        <mc:Fallback xmlns="">
          <p:sp>
            <p:nvSpPr>
              <p:cNvPr id="5" name="CuadroTexto 4">
                <a:extLst>
                  <a:ext uri="{FF2B5EF4-FFF2-40B4-BE49-F238E27FC236}">
                    <a16:creationId xmlns:a16="http://schemas.microsoft.com/office/drawing/2014/main" id="{3D124240-67E2-D8A9-9129-8964E749391B}"/>
                  </a:ext>
                </a:extLst>
              </p:cNvPr>
              <p:cNvSpPr txBox="1">
                <a:spLocks noRot="1" noChangeAspect="1" noMove="1" noResize="1" noEditPoints="1" noAdjustHandles="1" noChangeArrowheads="1" noChangeShapeType="1" noTextEdit="1"/>
              </p:cNvSpPr>
              <p:nvPr/>
            </p:nvSpPr>
            <p:spPr>
              <a:xfrm>
                <a:off x="974034" y="1180407"/>
                <a:ext cx="4296946" cy="280077"/>
              </a:xfrm>
              <a:prstGeom prst="rect">
                <a:avLst/>
              </a:prstGeom>
              <a:blipFill>
                <a:blip r:embed="rId2"/>
                <a:stretch>
                  <a:fillRect l="-851" t="-6522" r="-284" b="-34783"/>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88B55ADD-ED37-9C17-1F3A-5CCAFCDB737C}"/>
                  </a:ext>
                </a:extLst>
              </p:cNvPr>
              <p:cNvSpPr txBox="1"/>
              <p:nvPr/>
            </p:nvSpPr>
            <p:spPr>
              <a:xfrm>
                <a:off x="1010059" y="2164075"/>
                <a:ext cx="35612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𝑂</m:t>
                          </m:r>
                        </m:sub>
                      </m:sSub>
                      <m:r>
                        <a:rPr lang="es-ES" b="0" i="1" smtClean="0">
                          <a:latin typeface="Cambria Math" panose="02040503050406030204" pitchFamily="18" charset="0"/>
                        </a:rPr>
                        <m:t>=1300+1000=2</m:t>
                      </m:r>
                      <m:r>
                        <a:rPr lang="es-ES" b="0" i="1" smtClean="0">
                          <a:highlight>
                            <a:srgbClr val="FFFF00"/>
                          </a:highlight>
                          <a:latin typeface="Cambria Math" panose="02040503050406030204" pitchFamily="18" charset="0"/>
                        </a:rPr>
                        <m:t>300 </m:t>
                      </m:r>
                      <m:r>
                        <a:rPr lang="es-ES" b="0" i="1" smtClean="0">
                          <a:highlight>
                            <a:srgbClr val="FFFF00"/>
                          </a:highlight>
                          <a:latin typeface="Cambria Math" panose="02040503050406030204" pitchFamily="18" charset="0"/>
                        </a:rPr>
                        <m:t>𝑃𝑇𝐴</m:t>
                      </m:r>
                      <m:r>
                        <a:rPr lang="es-ES" b="0" i="1" smtClean="0">
                          <a:highlight>
                            <a:srgbClr val="FFFF00"/>
                          </a:highlight>
                          <a:latin typeface="Cambria Math" panose="02040503050406030204" pitchFamily="18" charset="0"/>
                        </a:rPr>
                        <m:t>/</m:t>
                      </m:r>
                      <m:r>
                        <a:rPr lang="es-ES" b="0" i="1" smtClean="0">
                          <a:highlight>
                            <a:srgbClr val="FFFF00"/>
                          </a:highlight>
                          <a:latin typeface="Cambria Math" panose="02040503050406030204" pitchFamily="18" charset="0"/>
                        </a:rPr>
                        <m:t>h𝑟</m:t>
                      </m:r>
                    </m:oMath>
                  </m:oMathPara>
                </a14:m>
                <a:endParaRPr lang="es-PE" dirty="0"/>
              </a:p>
            </p:txBody>
          </p:sp>
        </mc:Choice>
        <mc:Fallback xmlns="">
          <p:sp>
            <p:nvSpPr>
              <p:cNvPr id="6" name="CuadroTexto 5">
                <a:extLst>
                  <a:ext uri="{FF2B5EF4-FFF2-40B4-BE49-F238E27FC236}">
                    <a16:creationId xmlns:a16="http://schemas.microsoft.com/office/drawing/2014/main" id="{88B55ADD-ED37-9C17-1F3A-5CCAFCDB737C}"/>
                  </a:ext>
                </a:extLst>
              </p:cNvPr>
              <p:cNvSpPr txBox="1">
                <a:spLocks noRot="1" noChangeAspect="1" noMove="1" noResize="1" noEditPoints="1" noAdjustHandles="1" noChangeArrowheads="1" noChangeShapeType="1" noTextEdit="1"/>
              </p:cNvSpPr>
              <p:nvPr/>
            </p:nvSpPr>
            <p:spPr>
              <a:xfrm>
                <a:off x="1010059" y="2164075"/>
                <a:ext cx="3561296" cy="276999"/>
              </a:xfrm>
              <a:prstGeom prst="rect">
                <a:avLst/>
              </a:prstGeom>
              <a:blipFill>
                <a:blip r:embed="rId3"/>
                <a:stretch>
                  <a:fillRect l="-1199" t="-2222" r="-514" b="-35556"/>
                </a:stretch>
              </a:blipFill>
            </p:spPr>
            <p:txBody>
              <a:bodyPr/>
              <a:lstStyle/>
              <a:p>
                <a:r>
                  <a:rPr lang="es-PE">
                    <a:noFill/>
                  </a:rPr>
                  <a:t> </a:t>
                </a:r>
              </a:p>
            </p:txBody>
          </p:sp>
        </mc:Fallback>
      </mc:AlternateContent>
      <p:sp>
        <p:nvSpPr>
          <p:cNvPr id="7" name="CuadroTexto 6">
            <a:extLst>
              <a:ext uri="{FF2B5EF4-FFF2-40B4-BE49-F238E27FC236}">
                <a16:creationId xmlns:a16="http://schemas.microsoft.com/office/drawing/2014/main" id="{348BF134-FD8B-D19F-286F-7BA60AB72CA8}"/>
              </a:ext>
            </a:extLst>
          </p:cNvPr>
          <p:cNvSpPr txBox="1"/>
          <p:nvPr/>
        </p:nvSpPr>
        <p:spPr>
          <a:xfrm>
            <a:off x="705679" y="1604327"/>
            <a:ext cx="5317435" cy="369332"/>
          </a:xfrm>
          <a:prstGeom prst="rect">
            <a:avLst/>
          </a:prstGeom>
          <a:noFill/>
        </p:spPr>
        <p:txBody>
          <a:bodyPr wrap="square">
            <a:spAutoFit/>
          </a:bodyPr>
          <a:lstStyle/>
          <a:p>
            <a:pPr algn="just"/>
            <a:r>
              <a:rPr lang="es-ES" b="1" dirty="0"/>
              <a:t>3. Costo de Mano de Obra:</a:t>
            </a:r>
            <a:endParaRPr lang="es-PE" b="1" dirty="0"/>
          </a:p>
        </p:txBody>
      </p:sp>
      <p:sp>
        <p:nvSpPr>
          <p:cNvPr id="8" name="CuadroTexto 7">
            <a:extLst>
              <a:ext uri="{FF2B5EF4-FFF2-40B4-BE49-F238E27FC236}">
                <a16:creationId xmlns:a16="http://schemas.microsoft.com/office/drawing/2014/main" id="{8072C40A-8589-38F0-1608-256CD88D7809}"/>
              </a:ext>
            </a:extLst>
          </p:cNvPr>
          <p:cNvSpPr txBox="1"/>
          <p:nvPr/>
        </p:nvSpPr>
        <p:spPr>
          <a:xfrm>
            <a:off x="705679" y="2587995"/>
            <a:ext cx="5317435" cy="369332"/>
          </a:xfrm>
          <a:prstGeom prst="rect">
            <a:avLst/>
          </a:prstGeom>
          <a:noFill/>
        </p:spPr>
        <p:txBody>
          <a:bodyPr wrap="square">
            <a:spAutoFit/>
          </a:bodyPr>
          <a:lstStyle/>
          <a:p>
            <a:pPr algn="just"/>
            <a:r>
              <a:rPr lang="es-ES" b="1" dirty="0"/>
              <a:t>4. Costo de Energía:</a:t>
            </a:r>
            <a:endParaRPr lang="es-PE" b="1" dirty="0"/>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FBA41565-859D-EB58-66B4-E3055F445642}"/>
                  </a:ext>
                </a:extLst>
              </p:cNvPr>
              <p:cNvSpPr txBox="1"/>
              <p:nvPr/>
            </p:nvSpPr>
            <p:spPr>
              <a:xfrm>
                <a:off x="963139" y="3157139"/>
                <a:ext cx="4254306"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𝐸</m:t>
                          </m:r>
                        </m:sub>
                      </m:sSub>
                      <m:r>
                        <a:rPr lang="es-ES" b="0" i="1" smtClean="0">
                          <a:latin typeface="Cambria Math" panose="02040503050406030204" pitchFamily="18" charset="0"/>
                        </a:rPr>
                        <m:t>=185</m:t>
                      </m:r>
                      <m:f>
                        <m:fPr>
                          <m:ctrlPr>
                            <a:rPr lang="es-ES" b="0" i="1" smtClean="0">
                              <a:latin typeface="Cambria Math" panose="02040503050406030204" pitchFamily="18" charset="0"/>
                            </a:rPr>
                          </m:ctrlPr>
                        </m:fPr>
                        <m:num>
                          <m:r>
                            <a:rPr lang="es-ES" b="0" i="1" smtClean="0">
                              <a:latin typeface="Cambria Math" panose="02040503050406030204" pitchFamily="18" charset="0"/>
                            </a:rPr>
                            <m:t>𝐾𝑤</m:t>
                          </m:r>
                        </m:num>
                        <m:den>
                          <m:r>
                            <a:rPr lang="es-ES" b="0" i="1" smtClean="0">
                              <a:latin typeface="Cambria Math" panose="02040503050406030204" pitchFamily="18" charset="0"/>
                            </a:rPr>
                            <m:t>h𝑟</m:t>
                          </m:r>
                        </m:den>
                      </m:f>
                      <m:r>
                        <a:rPr lang="es-ES" b="0" i="1" smtClean="0">
                          <a:latin typeface="Cambria Math" panose="02040503050406030204" pitchFamily="18" charset="0"/>
                        </a:rPr>
                        <m:t>∗7 </m:t>
                      </m:r>
                      <m:r>
                        <a:rPr lang="es-ES" b="0" i="1" smtClean="0">
                          <a:latin typeface="Cambria Math" panose="02040503050406030204" pitchFamily="18" charset="0"/>
                        </a:rPr>
                        <m:t>𝑃𝑇𝐴</m:t>
                      </m:r>
                      <m:r>
                        <a:rPr lang="es-ES" b="0" i="1" smtClean="0">
                          <a:latin typeface="Cambria Math" panose="02040503050406030204" pitchFamily="18" charset="0"/>
                        </a:rPr>
                        <m:t>/</m:t>
                      </m:r>
                      <m:r>
                        <a:rPr lang="es-ES" b="0" i="1" smtClean="0">
                          <a:latin typeface="Cambria Math" panose="02040503050406030204" pitchFamily="18" charset="0"/>
                        </a:rPr>
                        <m:t>𝑘𝑤</m:t>
                      </m:r>
                      <m:r>
                        <a:rPr lang="es-ES" b="0" i="1" smtClean="0">
                          <a:latin typeface="Cambria Math" panose="02040503050406030204" pitchFamily="18" charset="0"/>
                        </a:rPr>
                        <m:t>=1295 </m:t>
                      </m:r>
                      <m:r>
                        <a:rPr lang="es-ES" b="0" i="1" smtClean="0">
                          <a:highlight>
                            <a:srgbClr val="FFFF00"/>
                          </a:highlight>
                          <a:latin typeface="Cambria Math" panose="02040503050406030204" pitchFamily="18" charset="0"/>
                        </a:rPr>
                        <m:t>𝑃𝑇𝐴</m:t>
                      </m:r>
                      <m:r>
                        <a:rPr lang="es-ES" b="0" i="1" smtClean="0">
                          <a:highlight>
                            <a:srgbClr val="FFFF00"/>
                          </a:highlight>
                          <a:latin typeface="Cambria Math" panose="02040503050406030204" pitchFamily="18" charset="0"/>
                        </a:rPr>
                        <m:t>/</m:t>
                      </m:r>
                      <m:r>
                        <a:rPr lang="es-ES" b="0" i="1" smtClean="0">
                          <a:highlight>
                            <a:srgbClr val="FFFF00"/>
                          </a:highlight>
                          <a:latin typeface="Cambria Math" panose="02040503050406030204" pitchFamily="18" charset="0"/>
                        </a:rPr>
                        <m:t>h𝑟</m:t>
                      </m:r>
                    </m:oMath>
                  </m:oMathPara>
                </a14:m>
                <a:endParaRPr lang="es-PE" dirty="0"/>
              </a:p>
            </p:txBody>
          </p:sp>
        </mc:Choice>
        <mc:Fallback xmlns="">
          <p:sp>
            <p:nvSpPr>
              <p:cNvPr id="9" name="CuadroTexto 8">
                <a:extLst>
                  <a:ext uri="{FF2B5EF4-FFF2-40B4-BE49-F238E27FC236}">
                    <a16:creationId xmlns:a16="http://schemas.microsoft.com/office/drawing/2014/main" id="{FBA41565-859D-EB58-66B4-E3055F445642}"/>
                  </a:ext>
                </a:extLst>
              </p:cNvPr>
              <p:cNvSpPr txBox="1">
                <a:spLocks noRot="1" noChangeAspect="1" noMove="1" noResize="1" noEditPoints="1" noAdjustHandles="1" noChangeArrowheads="1" noChangeShapeType="1" noTextEdit="1"/>
              </p:cNvSpPr>
              <p:nvPr/>
            </p:nvSpPr>
            <p:spPr>
              <a:xfrm>
                <a:off x="963139" y="3157139"/>
                <a:ext cx="4254306" cy="518540"/>
              </a:xfrm>
              <a:prstGeom prst="rect">
                <a:avLst/>
              </a:prstGeom>
              <a:blipFill>
                <a:blip r:embed="rId4"/>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6CCEDBDA-9B77-EC32-02D8-D81C459F25C3}"/>
                  </a:ext>
                </a:extLst>
              </p:cNvPr>
              <p:cNvSpPr txBox="1"/>
              <p:nvPr/>
            </p:nvSpPr>
            <p:spPr>
              <a:xfrm>
                <a:off x="906100" y="4376451"/>
                <a:ext cx="40514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𝐿</m:t>
                          </m:r>
                        </m:sub>
                      </m:sSub>
                      <m:r>
                        <a:rPr lang="es-ES" b="0" i="1" smtClean="0">
                          <a:latin typeface="Cambria Math" panose="02040503050406030204" pitchFamily="18" charset="0"/>
                        </a:rPr>
                        <m:t>=0.2∗1295</m:t>
                      </m:r>
                      <m:r>
                        <a:rPr lang="es-ES" b="0" i="1" smtClean="0">
                          <a:latin typeface="Cambria Math" panose="02040503050406030204" pitchFamily="18" charset="0"/>
                        </a:rPr>
                        <m:t>𝑃𝑇𝐴</m:t>
                      </m:r>
                      <m:r>
                        <a:rPr lang="es-ES" b="0" i="1" smtClean="0">
                          <a:latin typeface="Cambria Math" panose="02040503050406030204" pitchFamily="18" charset="0"/>
                        </a:rPr>
                        <m:t>/</m:t>
                      </m:r>
                      <m:r>
                        <a:rPr lang="es-ES" b="0" i="1" smtClean="0">
                          <a:latin typeface="Cambria Math" panose="02040503050406030204" pitchFamily="18" charset="0"/>
                        </a:rPr>
                        <m:t>h𝑟</m:t>
                      </m:r>
                      <m:r>
                        <a:rPr lang="es-ES" b="0" i="1" smtClean="0">
                          <a:latin typeface="Cambria Math" panose="02040503050406030204" pitchFamily="18" charset="0"/>
                        </a:rPr>
                        <m:t>=259 </m:t>
                      </m:r>
                      <m:r>
                        <a:rPr lang="es-ES" b="0" i="1" smtClean="0">
                          <a:highlight>
                            <a:srgbClr val="FFFF00"/>
                          </a:highlight>
                          <a:latin typeface="Cambria Math" panose="02040503050406030204" pitchFamily="18" charset="0"/>
                        </a:rPr>
                        <m:t>𝑃𝑇𝐴</m:t>
                      </m:r>
                      <m:r>
                        <a:rPr lang="es-ES" b="0" i="1" smtClean="0">
                          <a:highlight>
                            <a:srgbClr val="FFFF00"/>
                          </a:highlight>
                          <a:latin typeface="Cambria Math" panose="02040503050406030204" pitchFamily="18" charset="0"/>
                        </a:rPr>
                        <m:t>/</m:t>
                      </m:r>
                      <m:r>
                        <a:rPr lang="es-ES" b="0" i="1" smtClean="0">
                          <a:highlight>
                            <a:srgbClr val="FFFF00"/>
                          </a:highlight>
                          <a:latin typeface="Cambria Math" panose="02040503050406030204" pitchFamily="18" charset="0"/>
                        </a:rPr>
                        <m:t>h𝑟</m:t>
                      </m:r>
                    </m:oMath>
                  </m:oMathPara>
                </a14:m>
                <a:endParaRPr lang="es-PE" dirty="0"/>
              </a:p>
            </p:txBody>
          </p:sp>
        </mc:Choice>
        <mc:Fallback xmlns="">
          <p:sp>
            <p:nvSpPr>
              <p:cNvPr id="10" name="CuadroTexto 9">
                <a:extLst>
                  <a:ext uri="{FF2B5EF4-FFF2-40B4-BE49-F238E27FC236}">
                    <a16:creationId xmlns:a16="http://schemas.microsoft.com/office/drawing/2014/main" id="{6CCEDBDA-9B77-EC32-02D8-D81C459F25C3}"/>
                  </a:ext>
                </a:extLst>
              </p:cNvPr>
              <p:cNvSpPr txBox="1">
                <a:spLocks noRot="1" noChangeAspect="1" noMove="1" noResize="1" noEditPoints="1" noAdjustHandles="1" noChangeArrowheads="1" noChangeShapeType="1" noTextEdit="1"/>
              </p:cNvSpPr>
              <p:nvPr/>
            </p:nvSpPr>
            <p:spPr>
              <a:xfrm>
                <a:off x="906100" y="4376451"/>
                <a:ext cx="4051494" cy="276999"/>
              </a:xfrm>
              <a:prstGeom prst="rect">
                <a:avLst/>
              </a:prstGeom>
              <a:blipFill>
                <a:blip r:embed="rId5"/>
                <a:stretch>
                  <a:fillRect t="-2222" b="-35556"/>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D751C1DF-D10F-94EC-D1D9-457B85DD2B67}"/>
                  </a:ext>
                </a:extLst>
              </p:cNvPr>
              <p:cNvSpPr txBox="1"/>
              <p:nvPr/>
            </p:nvSpPr>
            <p:spPr>
              <a:xfrm>
                <a:off x="698096" y="5133998"/>
                <a:ext cx="4612288" cy="276999"/>
              </a:xfrm>
              <a:prstGeom prst="rect">
                <a:avLst/>
              </a:prstGeom>
              <a:noFill/>
            </p:spPr>
            <p:txBody>
              <a:bodyPr wrap="none" lIns="0" tIns="0" rIns="0" bIns="0" rtlCol="0">
                <a:spAutoFit/>
              </a:bodyPr>
              <a:lstStyle/>
              <a:p>
                <a:r>
                  <a:rPr lang="es-ES" b="0" dirty="0"/>
                  <a:t>Costo Indirecto</a:t>
                </a:r>
                <a14:m>
                  <m:oMath xmlns:m="http://schemas.openxmlformats.org/officeDocument/2006/math">
                    <m:r>
                      <a:rPr lang="es-ES" b="0" i="1" smtClean="0">
                        <a:latin typeface="Cambria Math" panose="02040503050406030204" pitchFamily="18" charset="0"/>
                      </a:rPr>
                      <m:t>=5333+3720=</m:t>
                    </m:r>
                    <m:r>
                      <a:rPr lang="es-ES" b="0" i="1" smtClean="0">
                        <a:highlight>
                          <a:srgbClr val="FFFF00"/>
                        </a:highlight>
                        <a:latin typeface="Cambria Math" panose="02040503050406030204" pitchFamily="18" charset="0"/>
                      </a:rPr>
                      <m:t>9053 </m:t>
                    </m:r>
                    <m:r>
                      <a:rPr lang="es-ES" b="0" i="1" smtClean="0">
                        <a:highlight>
                          <a:srgbClr val="FFFF00"/>
                        </a:highlight>
                        <a:latin typeface="Cambria Math" panose="02040503050406030204" pitchFamily="18" charset="0"/>
                      </a:rPr>
                      <m:t>𝑃𝑇𝐴</m:t>
                    </m:r>
                    <m:r>
                      <a:rPr lang="es-ES" b="0" i="1" smtClean="0">
                        <a:highlight>
                          <a:srgbClr val="FFFF00"/>
                        </a:highlight>
                        <a:latin typeface="Cambria Math" panose="02040503050406030204" pitchFamily="18" charset="0"/>
                      </a:rPr>
                      <m:t>/</m:t>
                    </m:r>
                    <m:r>
                      <a:rPr lang="es-ES" b="0" i="1" smtClean="0">
                        <a:highlight>
                          <a:srgbClr val="FFFF00"/>
                        </a:highlight>
                        <a:latin typeface="Cambria Math" panose="02040503050406030204" pitchFamily="18" charset="0"/>
                      </a:rPr>
                      <m:t>h𝑟</m:t>
                    </m:r>
                  </m:oMath>
                </a14:m>
                <a:endParaRPr lang="es-PE" dirty="0"/>
              </a:p>
            </p:txBody>
          </p:sp>
        </mc:Choice>
        <mc:Fallback xmlns="">
          <p:sp>
            <p:nvSpPr>
              <p:cNvPr id="11" name="CuadroTexto 10">
                <a:extLst>
                  <a:ext uri="{FF2B5EF4-FFF2-40B4-BE49-F238E27FC236}">
                    <a16:creationId xmlns:a16="http://schemas.microsoft.com/office/drawing/2014/main" id="{D751C1DF-D10F-94EC-D1D9-457B85DD2B67}"/>
                  </a:ext>
                </a:extLst>
              </p:cNvPr>
              <p:cNvSpPr txBox="1">
                <a:spLocks noRot="1" noChangeAspect="1" noMove="1" noResize="1" noEditPoints="1" noAdjustHandles="1" noChangeArrowheads="1" noChangeShapeType="1" noTextEdit="1"/>
              </p:cNvSpPr>
              <p:nvPr/>
            </p:nvSpPr>
            <p:spPr>
              <a:xfrm>
                <a:off x="698096" y="5133998"/>
                <a:ext cx="4612288" cy="276999"/>
              </a:xfrm>
              <a:prstGeom prst="rect">
                <a:avLst/>
              </a:prstGeom>
              <a:blipFill>
                <a:blip r:embed="rId6"/>
                <a:stretch>
                  <a:fillRect l="-3175" t="-28261" r="-794" b="-50000"/>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2A362462-2796-2341-1F89-1283F55E4374}"/>
                  </a:ext>
                </a:extLst>
              </p:cNvPr>
              <p:cNvSpPr txBox="1"/>
              <p:nvPr/>
            </p:nvSpPr>
            <p:spPr>
              <a:xfrm>
                <a:off x="637800" y="5668423"/>
                <a:ext cx="5358455" cy="246221"/>
              </a:xfrm>
              <a:prstGeom prst="rect">
                <a:avLst/>
              </a:prstGeom>
              <a:noFill/>
            </p:spPr>
            <p:txBody>
              <a:bodyPr wrap="none" lIns="0" tIns="0" rIns="0" bIns="0" rtlCol="0">
                <a:spAutoFit/>
              </a:bodyPr>
              <a:lstStyle/>
              <a:p>
                <a:r>
                  <a:rPr lang="es-ES" sz="1600" b="0" dirty="0"/>
                  <a:t>Costo Directo</a:t>
                </a:r>
                <a14:m>
                  <m:oMath xmlns:m="http://schemas.openxmlformats.org/officeDocument/2006/math">
                    <m:r>
                      <a:rPr lang="es-ES" sz="1600" b="0" i="1" smtClean="0">
                        <a:latin typeface="Cambria Math" panose="02040503050406030204" pitchFamily="18" charset="0"/>
                      </a:rPr>
                      <m:t>=8000+2300+1295+259=</m:t>
                    </m:r>
                    <m:r>
                      <a:rPr lang="es-ES" sz="1600" b="0" i="1" smtClean="0">
                        <a:highlight>
                          <a:srgbClr val="FFFF00"/>
                        </a:highlight>
                        <a:latin typeface="Cambria Math" panose="02040503050406030204" pitchFamily="18" charset="0"/>
                      </a:rPr>
                      <m:t>11854 </m:t>
                    </m:r>
                    <m:r>
                      <a:rPr lang="es-ES" sz="1600" b="0" i="1" smtClean="0">
                        <a:highlight>
                          <a:srgbClr val="FFFF00"/>
                        </a:highlight>
                        <a:latin typeface="Cambria Math" panose="02040503050406030204" pitchFamily="18" charset="0"/>
                      </a:rPr>
                      <m:t>𝑃𝑇𝐴</m:t>
                    </m:r>
                    <m:r>
                      <a:rPr lang="es-ES" sz="1600" b="0" i="1" smtClean="0">
                        <a:highlight>
                          <a:srgbClr val="FFFF00"/>
                        </a:highlight>
                        <a:latin typeface="Cambria Math" panose="02040503050406030204" pitchFamily="18" charset="0"/>
                      </a:rPr>
                      <m:t>/</m:t>
                    </m:r>
                    <m:r>
                      <a:rPr lang="es-ES" sz="1600" b="0" i="1" smtClean="0">
                        <a:highlight>
                          <a:srgbClr val="FFFF00"/>
                        </a:highlight>
                        <a:latin typeface="Cambria Math" panose="02040503050406030204" pitchFamily="18" charset="0"/>
                      </a:rPr>
                      <m:t>h𝑟</m:t>
                    </m:r>
                  </m:oMath>
                </a14:m>
                <a:endParaRPr lang="es-PE" sz="1600" dirty="0"/>
              </a:p>
            </p:txBody>
          </p:sp>
        </mc:Choice>
        <mc:Fallback xmlns="">
          <p:sp>
            <p:nvSpPr>
              <p:cNvPr id="12" name="CuadroTexto 11">
                <a:extLst>
                  <a:ext uri="{FF2B5EF4-FFF2-40B4-BE49-F238E27FC236}">
                    <a16:creationId xmlns:a16="http://schemas.microsoft.com/office/drawing/2014/main" id="{2A362462-2796-2341-1F89-1283F55E4374}"/>
                  </a:ext>
                </a:extLst>
              </p:cNvPr>
              <p:cNvSpPr txBox="1">
                <a:spLocks noRot="1" noChangeAspect="1" noMove="1" noResize="1" noEditPoints="1" noAdjustHandles="1" noChangeArrowheads="1" noChangeShapeType="1" noTextEdit="1"/>
              </p:cNvSpPr>
              <p:nvPr/>
            </p:nvSpPr>
            <p:spPr>
              <a:xfrm>
                <a:off x="637800" y="5668423"/>
                <a:ext cx="5358455" cy="246221"/>
              </a:xfrm>
              <a:prstGeom prst="rect">
                <a:avLst/>
              </a:prstGeom>
              <a:blipFill>
                <a:blip r:embed="rId7"/>
                <a:stretch>
                  <a:fillRect l="-2389" t="-27500" b="-50000"/>
                </a:stretch>
              </a:blipFill>
            </p:spPr>
            <p:txBody>
              <a:bodyPr/>
              <a:lstStyle/>
              <a:p>
                <a:r>
                  <a:rPr lang="es-PE">
                    <a:noFill/>
                  </a:rPr>
                  <a:t> </a:t>
                </a:r>
              </a:p>
            </p:txBody>
          </p:sp>
        </mc:Fallback>
      </mc:AlternateContent>
      <p:sp>
        <p:nvSpPr>
          <p:cNvPr id="13" name="CuadroTexto 12">
            <a:extLst>
              <a:ext uri="{FF2B5EF4-FFF2-40B4-BE49-F238E27FC236}">
                <a16:creationId xmlns:a16="http://schemas.microsoft.com/office/drawing/2014/main" id="{ED160181-5962-9F7A-E4B3-200278A9CE7F}"/>
              </a:ext>
            </a:extLst>
          </p:cNvPr>
          <p:cNvSpPr txBox="1"/>
          <p:nvPr/>
        </p:nvSpPr>
        <p:spPr>
          <a:xfrm>
            <a:off x="705678" y="3731535"/>
            <a:ext cx="5317435" cy="369332"/>
          </a:xfrm>
          <a:prstGeom prst="rect">
            <a:avLst/>
          </a:prstGeom>
          <a:noFill/>
        </p:spPr>
        <p:txBody>
          <a:bodyPr wrap="square">
            <a:spAutoFit/>
          </a:bodyPr>
          <a:lstStyle/>
          <a:p>
            <a:pPr algn="just"/>
            <a:r>
              <a:rPr lang="es-ES" b="1" dirty="0"/>
              <a:t>5. Costo de Engrase y lubricación:</a:t>
            </a:r>
            <a:endParaRPr lang="es-PE" b="1" dirty="0"/>
          </a:p>
        </p:txBody>
      </p:sp>
      <p:sp>
        <p:nvSpPr>
          <p:cNvPr id="14" name="CuadroTexto 13">
            <a:extLst>
              <a:ext uri="{FF2B5EF4-FFF2-40B4-BE49-F238E27FC236}">
                <a16:creationId xmlns:a16="http://schemas.microsoft.com/office/drawing/2014/main" id="{CE7C3B27-7B80-F3FC-2A0F-683C717CD85F}"/>
              </a:ext>
            </a:extLst>
          </p:cNvPr>
          <p:cNvSpPr txBox="1"/>
          <p:nvPr/>
        </p:nvSpPr>
        <p:spPr>
          <a:xfrm>
            <a:off x="5996255" y="559398"/>
            <a:ext cx="5317435" cy="369332"/>
          </a:xfrm>
          <a:prstGeom prst="rect">
            <a:avLst/>
          </a:prstGeom>
          <a:noFill/>
        </p:spPr>
        <p:txBody>
          <a:bodyPr wrap="square">
            <a:spAutoFit/>
          </a:bodyPr>
          <a:lstStyle/>
          <a:p>
            <a:pPr algn="just"/>
            <a:r>
              <a:rPr lang="es-ES" b="1" dirty="0"/>
              <a:t>6. Velocidad Media:</a:t>
            </a:r>
            <a:endParaRPr lang="es-PE" b="1" dirty="0"/>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B1CCAFC6-21B5-2567-926F-83A1FADFB898}"/>
                  </a:ext>
                </a:extLst>
              </p:cNvPr>
              <p:cNvSpPr txBox="1"/>
              <p:nvPr/>
            </p:nvSpPr>
            <p:spPr>
              <a:xfrm>
                <a:off x="6321284" y="1057019"/>
                <a:ext cx="2945678" cy="280077"/>
              </a:xfrm>
              <a:prstGeom prst="rect">
                <a:avLst/>
              </a:prstGeom>
              <a:noFill/>
            </p:spPr>
            <p:txBody>
              <a:bodyPr wrap="none" lIns="0" tIns="0" rIns="0" bIns="0" rtlCol="0">
                <a:spAutoFit/>
              </a:bodyPr>
              <a:lstStyle/>
              <a:p>
                <a:r>
                  <a:rPr lang="es-ES" b="0" dirty="0"/>
                  <a:t>VM</a:t>
                </a:r>
                <a14:m>
                  <m:oMath xmlns:m="http://schemas.openxmlformats.org/officeDocument/2006/math">
                    <m:r>
                      <a:rPr lang="es-ES" b="0" i="1" smtClean="0">
                        <a:latin typeface="Cambria Math" panose="02040503050406030204" pitchFamily="18" charset="0"/>
                      </a:rPr>
                      <m:t>=2∗</m:t>
                    </m:r>
                    <m:sSup>
                      <m:sSupPr>
                        <m:ctrlPr>
                          <a:rPr lang="es-ES" b="0" i="1" smtClean="0">
                            <a:latin typeface="Cambria Math" panose="02040503050406030204" pitchFamily="18" charset="0"/>
                          </a:rPr>
                        </m:ctrlPr>
                      </m:sSupPr>
                      <m:e>
                        <m:r>
                          <a:rPr lang="es-ES" b="0" i="1" smtClean="0">
                            <a:latin typeface="Cambria Math" panose="02040503050406030204" pitchFamily="18" charset="0"/>
                          </a:rPr>
                          <m:t>34</m:t>
                        </m:r>
                      </m:e>
                      <m:sup>
                        <m:r>
                          <a:rPr lang="es-ES" b="0" i="1" smtClean="0">
                            <a:latin typeface="Cambria Math" panose="02040503050406030204" pitchFamily="18" charset="0"/>
                          </a:rPr>
                          <m:t>0.65</m:t>
                        </m:r>
                      </m:sup>
                    </m:sSup>
                    <m:r>
                      <a:rPr lang="es-ES" b="0" i="1" smtClean="0">
                        <a:latin typeface="Cambria Math" panose="02040503050406030204" pitchFamily="18" charset="0"/>
                      </a:rPr>
                      <m:t> =</m:t>
                    </m:r>
                    <m:r>
                      <a:rPr lang="es-ES" b="0" i="1" smtClean="0">
                        <a:highlight>
                          <a:srgbClr val="FFFF00"/>
                        </a:highlight>
                        <a:latin typeface="Cambria Math" panose="02040503050406030204" pitchFamily="18" charset="0"/>
                      </a:rPr>
                      <m:t>19.8  </m:t>
                    </m:r>
                    <m:r>
                      <a:rPr lang="es-ES" b="0" i="1" smtClean="0">
                        <a:highlight>
                          <a:srgbClr val="FFFF00"/>
                        </a:highlight>
                        <a:latin typeface="Cambria Math" panose="02040503050406030204" pitchFamily="18" charset="0"/>
                      </a:rPr>
                      <m:t>𝑚</m:t>
                    </m:r>
                    <m:r>
                      <a:rPr lang="es-ES" b="0" i="1" smtClean="0">
                        <a:highlight>
                          <a:srgbClr val="FFFF00"/>
                        </a:highlight>
                        <a:latin typeface="Cambria Math" panose="02040503050406030204" pitchFamily="18" charset="0"/>
                      </a:rPr>
                      <m:t>/</m:t>
                    </m:r>
                    <m:r>
                      <a:rPr lang="es-ES" b="0" i="1" smtClean="0">
                        <a:highlight>
                          <a:srgbClr val="FFFF00"/>
                        </a:highlight>
                        <a:latin typeface="Cambria Math" panose="02040503050406030204" pitchFamily="18" charset="0"/>
                      </a:rPr>
                      <m:t>h𝑟</m:t>
                    </m:r>
                  </m:oMath>
                </a14:m>
                <a:endParaRPr lang="es-PE" dirty="0"/>
              </a:p>
            </p:txBody>
          </p:sp>
        </mc:Choice>
        <mc:Fallback xmlns="">
          <p:sp>
            <p:nvSpPr>
              <p:cNvPr id="15" name="CuadroTexto 14">
                <a:extLst>
                  <a:ext uri="{FF2B5EF4-FFF2-40B4-BE49-F238E27FC236}">
                    <a16:creationId xmlns:a16="http://schemas.microsoft.com/office/drawing/2014/main" id="{B1CCAFC6-21B5-2567-926F-83A1FADFB898}"/>
                  </a:ext>
                </a:extLst>
              </p:cNvPr>
              <p:cNvSpPr txBox="1">
                <a:spLocks noRot="1" noChangeAspect="1" noMove="1" noResize="1" noEditPoints="1" noAdjustHandles="1" noChangeArrowheads="1" noChangeShapeType="1" noTextEdit="1"/>
              </p:cNvSpPr>
              <p:nvPr/>
            </p:nvSpPr>
            <p:spPr>
              <a:xfrm>
                <a:off x="6321284" y="1057019"/>
                <a:ext cx="2945678" cy="280077"/>
              </a:xfrm>
              <a:prstGeom prst="rect">
                <a:avLst/>
              </a:prstGeom>
              <a:blipFill>
                <a:blip r:embed="rId8"/>
                <a:stretch>
                  <a:fillRect l="-4969" t="-26087" r="-1449" b="-52174"/>
                </a:stretch>
              </a:blipFill>
            </p:spPr>
            <p:txBody>
              <a:bodyPr/>
              <a:lstStyle/>
              <a:p>
                <a:r>
                  <a:rPr lang="es-PE">
                    <a:noFill/>
                  </a:rPr>
                  <a:t> </a:t>
                </a:r>
              </a:p>
            </p:txBody>
          </p:sp>
        </mc:Fallback>
      </mc:AlternateContent>
      <p:sp>
        <p:nvSpPr>
          <p:cNvPr id="18" name="CuadroTexto 17">
            <a:extLst>
              <a:ext uri="{FF2B5EF4-FFF2-40B4-BE49-F238E27FC236}">
                <a16:creationId xmlns:a16="http://schemas.microsoft.com/office/drawing/2014/main" id="{27AAD267-EA2F-3330-929C-AA13CA9A1371}"/>
              </a:ext>
            </a:extLst>
          </p:cNvPr>
          <p:cNvSpPr txBox="1"/>
          <p:nvPr/>
        </p:nvSpPr>
        <p:spPr>
          <a:xfrm>
            <a:off x="6148655" y="1459939"/>
            <a:ext cx="5317435" cy="369332"/>
          </a:xfrm>
          <a:prstGeom prst="rect">
            <a:avLst/>
          </a:prstGeom>
          <a:noFill/>
        </p:spPr>
        <p:txBody>
          <a:bodyPr wrap="square">
            <a:spAutoFit/>
          </a:bodyPr>
          <a:lstStyle/>
          <a:p>
            <a:pPr algn="just"/>
            <a:r>
              <a:rPr lang="es-ES" b="1" dirty="0"/>
              <a:t>7. Broca, Estabilizador y Barra:</a:t>
            </a:r>
            <a:endParaRPr lang="es-PE" b="1" dirty="0"/>
          </a:p>
        </p:txBody>
      </p:sp>
      <p:pic>
        <p:nvPicPr>
          <p:cNvPr id="20" name="Imagen 19">
            <a:extLst>
              <a:ext uri="{FF2B5EF4-FFF2-40B4-BE49-F238E27FC236}">
                <a16:creationId xmlns:a16="http://schemas.microsoft.com/office/drawing/2014/main" id="{94D89E3B-A9B2-9892-5C30-867AF64D1FE1}"/>
              </a:ext>
            </a:extLst>
          </p:cNvPr>
          <p:cNvPicPr>
            <a:picLocks noChangeAspect="1"/>
          </p:cNvPicPr>
          <p:nvPr/>
        </p:nvPicPr>
        <p:blipFill>
          <a:blip r:embed="rId9"/>
          <a:stretch>
            <a:fillRect/>
          </a:stretch>
        </p:blipFill>
        <p:spPr>
          <a:xfrm>
            <a:off x="6357729" y="1892480"/>
            <a:ext cx="4847336" cy="2701004"/>
          </a:xfrm>
          <a:prstGeom prst="rect">
            <a:avLst/>
          </a:prstGeom>
        </p:spPr>
      </p:pic>
      <p:sp>
        <p:nvSpPr>
          <p:cNvPr id="21" name="CuadroTexto 20">
            <a:extLst>
              <a:ext uri="{FF2B5EF4-FFF2-40B4-BE49-F238E27FC236}">
                <a16:creationId xmlns:a16="http://schemas.microsoft.com/office/drawing/2014/main" id="{BE171535-E922-175A-4687-4A346D7DBC08}"/>
              </a:ext>
            </a:extLst>
          </p:cNvPr>
          <p:cNvSpPr txBox="1"/>
          <p:nvPr/>
        </p:nvSpPr>
        <p:spPr>
          <a:xfrm>
            <a:off x="6148655" y="4844064"/>
            <a:ext cx="5478853" cy="369332"/>
          </a:xfrm>
          <a:prstGeom prst="rect">
            <a:avLst/>
          </a:prstGeom>
          <a:noFill/>
        </p:spPr>
        <p:txBody>
          <a:bodyPr wrap="square">
            <a:spAutoFit/>
          </a:bodyPr>
          <a:lstStyle/>
          <a:p>
            <a:pPr algn="just"/>
            <a:r>
              <a:rPr lang="es-ES" b="1" dirty="0"/>
              <a:t>8. Costo total de perforación:</a:t>
            </a:r>
            <a:endParaRPr lang="es-PE" b="1" dirty="0"/>
          </a:p>
        </p:txBody>
      </p:sp>
      <p:pic>
        <p:nvPicPr>
          <p:cNvPr id="23" name="Imagen 22">
            <a:extLst>
              <a:ext uri="{FF2B5EF4-FFF2-40B4-BE49-F238E27FC236}">
                <a16:creationId xmlns:a16="http://schemas.microsoft.com/office/drawing/2014/main" id="{DDC05BC4-E837-7D93-29C0-A6E69F4F3DC0}"/>
              </a:ext>
            </a:extLst>
          </p:cNvPr>
          <p:cNvPicPr>
            <a:picLocks noChangeAspect="1"/>
          </p:cNvPicPr>
          <p:nvPr/>
        </p:nvPicPr>
        <p:blipFill>
          <a:blip r:embed="rId10"/>
          <a:stretch>
            <a:fillRect/>
          </a:stretch>
        </p:blipFill>
        <p:spPr>
          <a:xfrm>
            <a:off x="6310072" y="5335722"/>
            <a:ext cx="3823289" cy="578921"/>
          </a:xfrm>
          <a:prstGeom prst="rect">
            <a:avLst/>
          </a:prstGeom>
        </p:spPr>
      </p:pic>
      <p:sp>
        <p:nvSpPr>
          <p:cNvPr id="2" name="Marcador de fecha 1">
            <a:extLst>
              <a:ext uri="{FF2B5EF4-FFF2-40B4-BE49-F238E27FC236}">
                <a16:creationId xmlns:a16="http://schemas.microsoft.com/office/drawing/2014/main" id="{12942BAE-921C-BF28-567E-6A1D62D98DB9}"/>
              </a:ext>
            </a:extLst>
          </p:cNvPr>
          <p:cNvSpPr>
            <a:spLocks noGrp="1"/>
          </p:cNvSpPr>
          <p:nvPr>
            <p:ph type="dt" sz="half" idx="10"/>
          </p:nvPr>
        </p:nvSpPr>
        <p:spPr/>
        <p:txBody>
          <a:bodyPr/>
          <a:lstStyle/>
          <a:p>
            <a:fld id="{8588F9B5-F48F-44D8-881E-53BB3C608285}" type="datetime1">
              <a:rPr lang="es-PE" smtClean="0"/>
              <a:t>23/02/2025</a:t>
            </a:fld>
            <a:endParaRPr lang="es-PE"/>
          </a:p>
        </p:txBody>
      </p:sp>
      <p:sp>
        <p:nvSpPr>
          <p:cNvPr id="3" name="Marcador de número de diapositiva 2">
            <a:extLst>
              <a:ext uri="{FF2B5EF4-FFF2-40B4-BE49-F238E27FC236}">
                <a16:creationId xmlns:a16="http://schemas.microsoft.com/office/drawing/2014/main" id="{B02DDD03-218A-805B-0EFE-A71A91006ABD}"/>
              </a:ext>
            </a:extLst>
          </p:cNvPr>
          <p:cNvSpPr>
            <a:spLocks noGrp="1"/>
          </p:cNvSpPr>
          <p:nvPr>
            <p:ph type="sldNum" sz="quarter" idx="12"/>
          </p:nvPr>
        </p:nvSpPr>
        <p:spPr/>
        <p:txBody>
          <a:bodyPr/>
          <a:lstStyle/>
          <a:p>
            <a:fld id="{92D991C5-A440-4FEB-9835-A0DFE9D20E97}" type="slidenum">
              <a:rPr lang="es-PE" smtClean="0"/>
              <a:t>34</a:t>
            </a:fld>
            <a:endParaRPr lang="es-PE"/>
          </a:p>
        </p:txBody>
      </p:sp>
    </p:spTree>
    <p:extLst>
      <p:ext uri="{BB962C8B-B14F-4D97-AF65-F5344CB8AC3E}">
        <p14:creationId xmlns:p14="http://schemas.microsoft.com/office/powerpoint/2010/main" val="3777361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DCFB1780-D19E-4482-91D8-C3109B795D80}"/>
              </a:ext>
            </a:extLst>
          </p:cNvPr>
          <p:cNvSpPr>
            <a:spLocks noGrp="1"/>
          </p:cNvSpPr>
          <p:nvPr>
            <p:ph type="dt" sz="half" idx="10"/>
          </p:nvPr>
        </p:nvSpPr>
        <p:spPr/>
        <p:txBody>
          <a:bodyPr/>
          <a:lstStyle/>
          <a:p>
            <a:fld id="{FEC71FDE-6119-4BE3-A732-7580E2D04B83}" type="datetime1">
              <a:rPr lang="es-PE" smtClean="0"/>
              <a:t>23/02/2025</a:t>
            </a:fld>
            <a:endParaRPr lang="es-PE"/>
          </a:p>
        </p:txBody>
      </p:sp>
      <p:sp>
        <p:nvSpPr>
          <p:cNvPr id="2" name="Marcador de número de diapositiva 1">
            <a:extLst>
              <a:ext uri="{FF2B5EF4-FFF2-40B4-BE49-F238E27FC236}">
                <a16:creationId xmlns:a16="http://schemas.microsoft.com/office/drawing/2014/main" id="{E4385537-5F66-482A-9F42-74F91F39DDBE}"/>
              </a:ext>
            </a:extLst>
          </p:cNvPr>
          <p:cNvSpPr>
            <a:spLocks noGrp="1"/>
          </p:cNvSpPr>
          <p:nvPr>
            <p:ph type="sldNum" sz="quarter" idx="12"/>
          </p:nvPr>
        </p:nvSpPr>
        <p:spPr/>
        <p:txBody>
          <a:bodyPr/>
          <a:lstStyle/>
          <a:p>
            <a:fld id="{5981010B-86DA-4ADF-9F27-44166A92FBA2}" type="slidenum">
              <a:rPr lang="es-PE" smtClean="0"/>
              <a:t>35</a:t>
            </a:fld>
            <a:endParaRPr lang="es-PE"/>
          </a:p>
        </p:txBody>
      </p:sp>
      <p:sp>
        <p:nvSpPr>
          <p:cNvPr id="6" name="CuadroTexto 5">
            <a:extLst>
              <a:ext uri="{FF2B5EF4-FFF2-40B4-BE49-F238E27FC236}">
                <a16:creationId xmlns:a16="http://schemas.microsoft.com/office/drawing/2014/main" id="{5304825D-B0FC-41F2-AFDF-C28ADED399DA}"/>
              </a:ext>
            </a:extLst>
          </p:cNvPr>
          <p:cNvSpPr txBox="1"/>
          <p:nvPr/>
        </p:nvSpPr>
        <p:spPr>
          <a:xfrm>
            <a:off x="1270288" y="648611"/>
            <a:ext cx="6093372" cy="461665"/>
          </a:xfrm>
          <a:prstGeom prst="rect">
            <a:avLst/>
          </a:prstGeom>
          <a:noFill/>
        </p:spPr>
        <p:txBody>
          <a:bodyPr wrap="square">
            <a:spAutoFit/>
          </a:bodyPr>
          <a:lstStyle/>
          <a:p>
            <a:r>
              <a:rPr lang="es-PE" sz="2400" b="1" dirty="0">
                <a:solidFill>
                  <a:schemeClr val="accent3">
                    <a:lumMod val="75000"/>
                  </a:schemeClr>
                </a:solidFill>
              </a:rPr>
              <a:t>Ejemplo de aplicación # 05:</a:t>
            </a:r>
          </a:p>
        </p:txBody>
      </p:sp>
      <p:pic>
        <p:nvPicPr>
          <p:cNvPr id="8" name="Imagen 7">
            <a:extLst>
              <a:ext uri="{FF2B5EF4-FFF2-40B4-BE49-F238E27FC236}">
                <a16:creationId xmlns:a16="http://schemas.microsoft.com/office/drawing/2014/main" id="{6B42E9F6-1C88-5280-0314-A5AF194F1E81}"/>
              </a:ext>
            </a:extLst>
          </p:cNvPr>
          <p:cNvPicPr>
            <a:picLocks noChangeAspect="1"/>
          </p:cNvPicPr>
          <p:nvPr/>
        </p:nvPicPr>
        <p:blipFill rotWithShape="1">
          <a:blip r:embed="rId3"/>
          <a:srcRect l="9941" t="3404"/>
          <a:stretch/>
        </p:blipFill>
        <p:spPr>
          <a:xfrm>
            <a:off x="669236" y="1201226"/>
            <a:ext cx="2710643" cy="3785554"/>
          </a:xfrm>
          <a:prstGeom prst="rect">
            <a:avLst/>
          </a:prstGeom>
        </p:spPr>
      </p:pic>
      <p:pic>
        <p:nvPicPr>
          <p:cNvPr id="11" name="Imagen 10">
            <a:extLst>
              <a:ext uri="{FF2B5EF4-FFF2-40B4-BE49-F238E27FC236}">
                <a16:creationId xmlns:a16="http://schemas.microsoft.com/office/drawing/2014/main" id="{AEA938C7-E0ED-6E0D-FEC5-D2FD73B4323A}"/>
              </a:ext>
            </a:extLst>
          </p:cNvPr>
          <p:cNvPicPr>
            <a:picLocks noChangeAspect="1"/>
          </p:cNvPicPr>
          <p:nvPr/>
        </p:nvPicPr>
        <p:blipFill>
          <a:blip r:embed="rId4"/>
          <a:stretch>
            <a:fillRect/>
          </a:stretch>
        </p:blipFill>
        <p:spPr>
          <a:xfrm>
            <a:off x="786082" y="4986781"/>
            <a:ext cx="2419130" cy="1294750"/>
          </a:xfrm>
          <a:prstGeom prst="rect">
            <a:avLst/>
          </a:prstGeom>
        </p:spPr>
      </p:pic>
      <p:pic>
        <p:nvPicPr>
          <p:cNvPr id="4" name="Imagen 3">
            <a:extLst>
              <a:ext uri="{FF2B5EF4-FFF2-40B4-BE49-F238E27FC236}">
                <a16:creationId xmlns:a16="http://schemas.microsoft.com/office/drawing/2014/main" id="{0C6F1544-9896-55A8-8F9E-92C0E3297B32}"/>
              </a:ext>
            </a:extLst>
          </p:cNvPr>
          <p:cNvPicPr>
            <a:picLocks noChangeAspect="1"/>
          </p:cNvPicPr>
          <p:nvPr/>
        </p:nvPicPr>
        <p:blipFill>
          <a:blip r:embed="rId5"/>
          <a:stretch>
            <a:fillRect/>
          </a:stretch>
        </p:blipFill>
        <p:spPr>
          <a:xfrm>
            <a:off x="3496725" y="1465274"/>
            <a:ext cx="8029128" cy="481625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a:extLst>
              <a:ext uri="{FF2B5EF4-FFF2-40B4-BE49-F238E27FC236}">
                <a16:creationId xmlns:a16="http://schemas.microsoft.com/office/drawing/2014/main" id="{B52FA367-AB7B-424A-A7EA-767C4B9FE4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7872" y="1893709"/>
            <a:ext cx="7910177" cy="246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fecha 2">
            <a:extLst>
              <a:ext uri="{FF2B5EF4-FFF2-40B4-BE49-F238E27FC236}">
                <a16:creationId xmlns:a16="http://schemas.microsoft.com/office/drawing/2014/main" id="{69AAF9F8-13BC-48E2-BE02-85899F638108}"/>
              </a:ext>
            </a:extLst>
          </p:cNvPr>
          <p:cNvSpPr>
            <a:spLocks noGrp="1"/>
          </p:cNvSpPr>
          <p:nvPr>
            <p:ph type="dt" sz="half" idx="10"/>
          </p:nvPr>
        </p:nvSpPr>
        <p:spPr/>
        <p:txBody>
          <a:bodyPr/>
          <a:lstStyle/>
          <a:p>
            <a:fld id="{7B533146-B522-4C01-8CD6-DB2DBDB2CEB5}" type="datetime1">
              <a:rPr lang="es-PE" smtClean="0"/>
              <a:t>23/02/2025</a:t>
            </a:fld>
            <a:endParaRPr lang="es-PE"/>
          </a:p>
        </p:txBody>
      </p:sp>
      <p:sp>
        <p:nvSpPr>
          <p:cNvPr id="2" name="Marcador de número de diapositiva 1">
            <a:extLst>
              <a:ext uri="{FF2B5EF4-FFF2-40B4-BE49-F238E27FC236}">
                <a16:creationId xmlns:a16="http://schemas.microsoft.com/office/drawing/2014/main" id="{C561DA74-6C18-4191-8EC7-CA2F6C9F245A}"/>
              </a:ext>
            </a:extLst>
          </p:cNvPr>
          <p:cNvSpPr>
            <a:spLocks noGrp="1"/>
          </p:cNvSpPr>
          <p:nvPr>
            <p:ph type="sldNum" sz="quarter" idx="12"/>
          </p:nvPr>
        </p:nvSpPr>
        <p:spPr/>
        <p:txBody>
          <a:bodyPr/>
          <a:lstStyle/>
          <a:p>
            <a:fld id="{5981010B-86DA-4ADF-9F27-44166A92FBA2}" type="slidenum">
              <a:rPr lang="es-PE" smtClean="0"/>
              <a:t>36</a:t>
            </a:fld>
            <a:endParaRPr lang="es-PE"/>
          </a:p>
        </p:txBody>
      </p:sp>
      <p:sp>
        <p:nvSpPr>
          <p:cNvPr id="9" name="CuadroTexto 8">
            <a:extLst>
              <a:ext uri="{FF2B5EF4-FFF2-40B4-BE49-F238E27FC236}">
                <a16:creationId xmlns:a16="http://schemas.microsoft.com/office/drawing/2014/main" id="{57E59348-6F0B-46EF-BC64-145680F02F87}"/>
              </a:ext>
            </a:extLst>
          </p:cNvPr>
          <p:cNvSpPr txBox="1"/>
          <p:nvPr/>
        </p:nvSpPr>
        <p:spPr>
          <a:xfrm>
            <a:off x="1055755" y="491001"/>
            <a:ext cx="6093372" cy="461665"/>
          </a:xfrm>
          <a:prstGeom prst="rect">
            <a:avLst/>
          </a:prstGeom>
          <a:noFill/>
        </p:spPr>
        <p:txBody>
          <a:bodyPr wrap="square">
            <a:spAutoFit/>
          </a:bodyPr>
          <a:lstStyle/>
          <a:p>
            <a:r>
              <a:rPr lang="es-PE" sz="2400" b="1" dirty="0">
                <a:solidFill>
                  <a:schemeClr val="accent3">
                    <a:lumMod val="75000"/>
                  </a:schemeClr>
                </a:solidFill>
              </a:rPr>
              <a:t>Ejemplo de aplicación # 06:</a:t>
            </a:r>
          </a:p>
        </p:txBody>
      </p:sp>
      <p:pic>
        <p:nvPicPr>
          <p:cNvPr id="4" name="Imagen 3">
            <a:extLst>
              <a:ext uri="{FF2B5EF4-FFF2-40B4-BE49-F238E27FC236}">
                <a16:creationId xmlns:a16="http://schemas.microsoft.com/office/drawing/2014/main" id="{0A94E7E2-2F50-5209-713C-47768348E90A}"/>
              </a:ext>
            </a:extLst>
          </p:cNvPr>
          <p:cNvPicPr>
            <a:picLocks noChangeAspect="1"/>
          </p:cNvPicPr>
          <p:nvPr/>
        </p:nvPicPr>
        <p:blipFill>
          <a:blip r:embed="rId3"/>
          <a:stretch>
            <a:fillRect/>
          </a:stretch>
        </p:blipFill>
        <p:spPr>
          <a:xfrm>
            <a:off x="7102609" y="4438682"/>
            <a:ext cx="1914525" cy="1818683"/>
          </a:xfrm>
          <a:prstGeom prst="rect">
            <a:avLst/>
          </a:prstGeom>
        </p:spPr>
      </p:pic>
      <p:pic>
        <p:nvPicPr>
          <p:cNvPr id="5" name="Imagen 4">
            <a:extLst>
              <a:ext uri="{FF2B5EF4-FFF2-40B4-BE49-F238E27FC236}">
                <a16:creationId xmlns:a16="http://schemas.microsoft.com/office/drawing/2014/main" id="{D3A12D0D-4DD9-5D2E-AB5A-28C15E824858}"/>
              </a:ext>
            </a:extLst>
          </p:cNvPr>
          <p:cNvPicPr>
            <a:picLocks noChangeAspect="1"/>
          </p:cNvPicPr>
          <p:nvPr/>
        </p:nvPicPr>
        <p:blipFill>
          <a:blip r:embed="rId4"/>
          <a:stretch>
            <a:fillRect/>
          </a:stretch>
        </p:blipFill>
        <p:spPr>
          <a:xfrm>
            <a:off x="4594015" y="4545606"/>
            <a:ext cx="2363815" cy="1772861"/>
          </a:xfrm>
          <a:prstGeom prst="rect">
            <a:avLst/>
          </a:prstGeom>
        </p:spPr>
      </p:pic>
      <mc:AlternateContent xmlns:mc="http://schemas.openxmlformats.org/markup-compatibility/2006" xmlns:p14="http://schemas.microsoft.com/office/powerpoint/2010/main">
        <mc:Choice Requires="p14">
          <p:contentPart p14:bwMode="auto" r:id="rId5">
            <p14:nvContentPartPr>
              <p14:cNvPr id="7302" name="Entrada de lápiz 7301">
                <a:extLst>
                  <a:ext uri="{FF2B5EF4-FFF2-40B4-BE49-F238E27FC236}">
                    <a16:creationId xmlns:a16="http://schemas.microsoft.com/office/drawing/2014/main" id="{632A6717-ADBA-A922-3E96-106FDAF24975}"/>
                  </a:ext>
                </a:extLst>
              </p14:cNvPr>
              <p14:cNvContentPartPr/>
              <p14:nvPr/>
            </p14:nvContentPartPr>
            <p14:xfrm>
              <a:off x="3393542" y="2214932"/>
              <a:ext cx="1800" cy="360"/>
            </p14:xfrm>
          </p:contentPart>
        </mc:Choice>
        <mc:Fallback xmlns="">
          <p:pic>
            <p:nvPicPr>
              <p:cNvPr id="7302" name="Entrada de lápiz 7301">
                <a:extLst>
                  <a:ext uri="{FF2B5EF4-FFF2-40B4-BE49-F238E27FC236}">
                    <a16:creationId xmlns:a16="http://schemas.microsoft.com/office/drawing/2014/main" id="{632A6717-ADBA-A922-3E96-106FDAF24975}"/>
                  </a:ext>
                </a:extLst>
              </p:cNvPr>
              <p:cNvPicPr/>
              <p:nvPr/>
            </p:nvPicPr>
            <p:blipFill>
              <a:blip r:embed="rId7"/>
              <a:stretch>
                <a:fillRect/>
              </a:stretch>
            </p:blipFill>
            <p:spPr>
              <a:xfrm>
                <a:off x="3386042" y="2205932"/>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374" name="Entrada de lápiz 7373">
                <a:extLst>
                  <a:ext uri="{FF2B5EF4-FFF2-40B4-BE49-F238E27FC236}">
                    <a16:creationId xmlns:a16="http://schemas.microsoft.com/office/drawing/2014/main" id="{3ED4E33E-ED37-9757-D54C-70BC882994AD}"/>
                  </a:ext>
                </a:extLst>
              </p14:cNvPr>
              <p14:cNvContentPartPr/>
              <p14:nvPr/>
            </p14:nvContentPartPr>
            <p14:xfrm>
              <a:off x="9737462" y="1677452"/>
              <a:ext cx="360" cy="360"/>
            </p14:xfrm>
          </p:contentPart>
        </mc:Choice>
        <mc:Fallback xmlns="">
          <p:pic>
            <p:nvPicPr>
              <p:cNvPr id="7374" name="Entrada de lápiz 7373">
                <a:extLst>
                  <a:ext uri="{FF2B5EF4-FFF2-40B4-BE49-F238E27FC236}">
                    <a16:creationId xmlns:a16="http://schemas.microsoft.com/office/drawing/2014/main" id="{3ED4E33E-ED37-9757-D54C-70BC882994AD}"/>
                  </a:ext>
                </a:extLst>
              </p:cNvPr>
              <p:cNvPicPr/>
              <p:nvPr/>
            </p:nvPicPr>
            <p:blipFill>
              <a:blip r:embed="rId88"/>
              <a:stretch>
                <a:fillRect/>
              </a:stretch>
            </p:blipFill>
            <p:spPr>
              <a:xfrm>
                <a:off x="9728462" y="1668452"/>
                <a:ext cx="18000" cy="18000"/>
              </a:xfrm>
              <a:prstGeom prst="rect">
                <a:avLst/>
              </a:prstGeom>
            </p:spPr>
          </p:pic>
        </mc:Fallback>
      </mc:AlternateContent>
      <p:sp>
        <p:nvSpPr>
          <p:cNvPr id="11" name="CuadroTexto 10">
            <a:extLst>
              <a:ext uri="{FF2B5EF4-FFF2-40B4-BE49-F238E27FC236}">
                <a16:creationId xmlns:a16="http://schemas.microsoft.com/office/drawing/2014/main" id="{DA963A12-3FE8-F9FC-3634-2D35B6D38A17}"/>
              </a:ext>
            </a:extLst>
          </p:cNvPr>
          <p:cNvSpPr txBox="1"/>
          <p:nvPr/>
        </p:nvSpPr>
        <p:spPr>
          <a:xfrm>
            <a:off x="1197871" y="1084824"/>
            <a:ext cx="10291763" cy="646331"/>
          </a:xfrm>
          <a:prstGeom prst="rect">
            <a:avLst/>
          </a:prstGeom>
          <a:noFill/>
        </p:spPr>
        <p:txBody>
          <a:bodyPr wrap="square">
            <a:spAutoFit/>
          </a:bodyPr>
          <a:lstStyle/>
          <a:p>
            <a:r>
              <a:rPr lang="es-PE" dirty="0"/>
              <a:t>Es necesario también hacer una sensibilización para selección de tipos de triconos porque requiere el análisis de costo para la selección apropiada.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7EBF8-975F-8408-B7A8-1A45231FDEE3}"/>
              </a:ext>
            </a:extLst>
          </p:cNvPr>
          <p:cNvSpPr>
            <a:spLocks noGrp="1"/>
          </p:cNvSpPr>
          <p:nvPr>
            <p:ph type="title"/>
          </p:nvPr>
        </p:nvSpPr>
        <p:spPr>
          <a:xfrm>
            <a:off x="838200" y="365126"/>
            <a:ext cx="10515600" cy="1129706"/>
          </a:xfrm>
        </p:spPr>
        <p:txBody>
          <a:bodyPr>
            <a:normAutofit/>
          </a:bodyPr>
          <a:lstStyle/>
          <a:p>
            <a:r>
              <a:rPr lang="es-PE" sz="4000" b="1" dirty="0"/>
              <a:t>4.10. GESTIÓN DE COSTOS DE VOLADURA</a:t>
            </a:r>
          </a:p>
        </p:txBody>
      </p:sp>
      <p:sp>
        <p:nvSpPr>
          <p:cNvPr id="4" name="Rectangle 5">
            <a:extLst>
              <a:ext uri="{FF2B5EF4-FFF2-40B4-BE49-F238E27FC236}">
                <a16:creationId xmlns:a16="http://schemas.microsoft.com/office/drawing/2014/main" id="{A68053F6-6A27-6C3F-D46A-0526AC295E68}"/>
              </a:ext>
            </a:extLst>
          </p:cNvPr>
          <p:cNvSpPr>
            <a:spLocks noChangeArrowheads="1"/>
          </p:cNvSpPr>
          <p:nvPr/>
        </p:nvSpPr>
        <p:spPr bwMode="auto">
          <a:xfrm>
            <a:off x="705678" y="1494831"/>
            <a:ext cx="5317435" cy="499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571500" indent="-28575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10477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466850" indent="-228600" algn="l">
              <a:spcBef>
                <a:spcPct val="20000"/>
              </a:spcBef>
              <a:buClr>
                <a:schemeClr val="tx1"/>
              </a:buClr>
              <a:buChar char="–"/>
              <a:defRPr sz="2400">
                <a:solidFill>
                  <a:schemeClr val="tx1"/>
                </a:solidFill>
                <a:latin typeface="Arial" panose="020B0604020202020204" pitchFamily="34" charset="0"/>
              </a:defRPr>
            </a:lvl3pPr>
            <a:lvl4pPr marL="188595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30505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7622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32194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6766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41338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marL="0" indent="0" algn="just">
              <a:buNone/>
            </a:pPr>
            <a:r>
              <a:rPr lang="es-ES_tradnl" altLang="es-PE" sz="1500" dirty="0"/>
              <a:t>Teniendo en cuenta el factor de potencia del explosivo utilizado (kg/t) y las relaciones matemáticas existentes, entre los consumos de explosivos y accesorios (iniciadores, guías, </a:t>
            </a:r>
            <a:r>
              <a:rPr lang="es-ES_tradnl" altLang="es-PE" sz="1500" dirty="0" err="1"/>
              <a:t>etc</a:t>
            </a:r>
            <a:r>
              <a:rPr lang="es-ES_tradnl" altLang="es-PE" sz="1500" dirty="0"/>
              <a:t>) con el procedimiento de carguío del explosivo, se determina los consumos específicos.</a:t>
            </a:r>
          </a:p>
          <a:p>
            <a:pPr marL="0" indent="0" algn="just">
              <a:buFont typeface="Mediascape OSD Icon" pitchFamily="34" charset="2"/>
              <a:buChar char=""/>
            </a:pPr>
            <a:endParaRPr lang="es-ES_tradnl" altLang="es-PE" sz="1500" dirty="0"/>
          </a:p>
          <a:p>
            <a:pPr marL="0" indent="0" algn="just">
              <a:buNone/>
            </a:pPr>
            <a:r>
              <a:rPr lang="es-ES_tradnl" altLang="es-PE" sz="1500" dirty="0"/>
              <a:t>Multiplicando estos consumos específicos por los precios unitarios, resulta el costo.</a:t>
            </a:r>
          </a:p>
          <a:p>
            <a:pPr marL="0" indent="0" algn="just">
              <a:buNone/>
            </a:pPr>
            <a:r>
              <a:rPr lang="es-ES_tradnl" altLang="es-PE" sz="1500" dirty="0"/>
              <a:t>Los factores principales para estimar los costos de voladura son: </a:t>
            </a:r>
            <a:r>
              <a:rPr lang="es-ES_tradnl" altLang="es-PE" sz="1500" dirty="0">
                <a:solidFill>
                  <a:schemeClr val="bg2"/>
                </a:solidFill>
              </a:rPr>
              <a:t> $/t o $/m³, según </a:t>
            </a:r>
          </a:p>
          <a:p>
            <a:pPr>
              <a:buSzPct val="50000"/>
              <a:buFont typeface="Wingdings 2" panose="05020102010507070707" pitchFamily="18" charset="2"/>
              <a:buChar char="¾"/>
            </a:pPr>
            <a:r>
              <a:rPr lang="es-ES_tradnl" altLang="es-PE" sz="1500" dirty="0"/>
              <a:t>Factor de potencia en kg/m³ como datos estadísticos promedios obtenidos de las operaciones.</a:t>
            </a:r>
          </a:p>
          <a:p>
            <a:pPr>
              <a:buSzPct val="50000"/>
              <a:buFont typeface="Wingdings 2" panose="05020102010507070707" pitchFamily="18" charset="2"/>
              <a:buChar char="¾"/>
            </a:pPr>
            <a:r>
              <a:rPr lang="es-ES_tradnl" altLang="es-PE" sz="1500" dirty="0"/>
              <a:t>Tipo de explosivo.</a:t>
            </a:r>
          </a:p>
          <a:p>
            <a:pPr>
              <a:buSzPct val="50000"/>
              <a:buFont typeface="Wingdings 2" panose="05020102010507070707" pitchFamily="18" charset="2"/>
              <a:buChar char="¾"/>
            </a:pPr>
            <a:r>
              <a:rPr lang="es-ES_tradnl" altLang="es-PE" sz="1500" dirty="0"/>
              <a:t>Consumo de accesorios, iniciadores y guías.</a:t>
            </a:r>
          </a:p>
          <a:p>
            <a:pPr>
              <a:buSzPct val="50000"/>
              <a:buFont typeface="Wingdings 2" panose="05020102010507070707" pitchFamily="18" charset="2"/>
              <a:buChar char="¾"/>
            </a:pPr>
            <a:r>
              <a:rPr lang="es-ES_tradnl" altLang="es-PE" sz="1500" dirty="0"/>
              <a:t>Consumo específico de taladro, en m/m³.</a:t>
            </a:r>
          </a:p>
          <a:p>
            <a:pPr>
              <a:buSzPct val="50000"/>
              <a:buFont typeface="Wingdings 2" panose="05020102010507070707" pitchFamily="18" charset="2"/>
              <a:buChar char="¾"/>
            </a:pPr>
            <a:r>
              <a:rPr lang="es-ES_tradnl" altLang="es-PE" sz="1500" dirty="0"/>
              <a:t>Diámetro del taladro en </a:t>
            </a:r>
            <a:r>
              <a:rPr lang="es-ES_tradnl" altLang="es-PE" sz="1500" dirty="0" err="1"/>
              <a:t>mm.</a:t>
            </a:r>
            <a:endParaRPr lang="es-ES_tradnl" altLang="es-PE" sz="1500" dirty="0"/>
          </a:p>
          <a:p>
            <a:pPr>
              <a:buSzPct val="50000"/>
              <a:buFont typeface="Wingdings 2" panose="05020102010507070707" pitchFamily="18" charset="2"/>
              <a:buChar char="¾"/>
            </a:pPr>
            <a:r>
              <a:rPr lang="es-ES_tradnl" altLang="es-PE" sz="1500" dirty="0"/>
              <a:t>Longitud promedio de taladro, en m.</a:t>
            </a:r>
          </a:p>
          <a:p>
            <a:pPr>
              <a:buSzPct val="50000"/>
              <a:buFont typeface="Wingdings 2" panose="05020102010507070707" pitchFamily="18" charset="2"/>
              <a:buChar char="¾"/>
            </a:pPr>
            <a:r>
              <a:rPr lang="es-ES_tradnl" altLang="es-PE" sz="1500" dirty="0"/>
              <a:t>Modalidad de carguío del explosivo</a:t>
            </a:r>
          </a:p>
          <a:p>
            <a:pPr marL="0" indent="0" algn="just">
              <a:buNone/>
            </a:pPr>
            <a:endParaRPr lang="es-ES_tradnl" altLang="es-PE" sz="1500" dirty="0"/>
          </a:p>
        </p:txBody>
      </p:sp>
      <p:pic>
        <p:nvPicPr>
          <p:cNvPr id="6" name="Imagen 5">
            <a:extLst>
              <a:ext uri="{FF2B5EF4-FFF2-40B4-BE49-F238E27FC236}">
                <a16:creationId xmlns:a16="http://schemas.microsoft.com/office/drawing/2014/main" id="{DB2B87E9-B639-1301-A405-5DC80E3548CE}"/>
              </a:ext>
            </a:extLst>
          </p:cNvPr>
          <p:cNvPicPr>
            <a:picLocks noChangeAspect="1"/>
          </p:cNvPicPr>
          <p:nvPr/>
        </p:nvPicPr>
        <p:blipFill>
          <a:blip r:embed="rId2"/>
          <a:stretch>
            <a:fillRect/>
          </a:stretch>
        </p:blipFill>
        <p:spPr>
          <a:xfrm>
            <a:off x="6168889" y="1887191"/>
            <a:ext cx="5161675" cy="3291095"/>
          </a:xfrm>
          <a:prstGeom prst="rect">
            <a:avLst/>
          </a:prstGeom>
        </p:spPr>
      </p:pic>
      <p:sp>
        <p:nvSpPr>
          <p:cNvPr id="3" name="Marcador de fecha 2">
            <a:extLst>
              <a:ext uri="{FF2B5EF4-FFF2-40B4-BE49-F238E27FC236}">
                <a16:creationId xmlns:a16="http://schemas.microsoft.com/office/drawing/2014/main" id="{433F476F-8B67-0101-A638-558FE690C4BD}"/>
              </a:ext>
            </a:extLst>
          </p:cNvPr>
          <p:cNvSpPr>
            <a:spLocks noGrp="1"/>
          </p:cNvSpPr>
          <p:nvPr>
            <p:ph type="dt" sz="half" idx="10"/>
          </p:nvPr>
        </p:nvSpPr>
        <p:spPr/>
        <p:txBody>
          <a:bodyPr/>
          <a:lstStyle/>
          <a:p>
            <a:fld id="{4D833AB9-9642-40ED-B2E0-1594D602F0CF}" type="datetime1">
              <a:rPr lang="es-PE" smtClean="0"/>
              <a:t>23/02/2025</a:t>
            </a:fld>
            <a:endParaRPr lang="es-PE"/>
          </a:p>
        </p:txBody>
      </p:sp>
      <p:sp>
        <p:nvSpPr>
          <p:cNvPr id="5" name="Marcador de número de diapositiva 4">
            <a:extLst>
              <a:ext uri="{FF2B5EF4-FFF2-40B4-BE49-F238E27FC236}">
                <a16:creationId xmlns:a16="http://schemas.microsoft.com/office/drawing/2014/main" id="{B5B24728-2CAC-901D-CCF7-069624DA3D0F}"/>
              </a:ext>
            </a:extLst>
          </p:cNvPr>
          <p:cNvSpPr>
            <a:spLocks noGrp="1"/>
          </p:cNvSpPr>
          <p:nvPr>
            <p:ph type="sldNum" sz="quarter" idx="12"/>
          </p:nvPr>
        </p:nvSpPr>
        <p:spPr/>
        <p:txBody>
          <a:bodyPr/>
          <a:lstStyle/>
          <a:p>
            <a:fld id="{92D991C5-A440-4FEB-9835-A0DFE9D20E97}" type="slidenum">
              <a:rPr lang="es-PE" smtClean="0"/>
              <a:t>37</a:t>
            </a:fld>
            <a:endParaRPr lang="es-PE"/>
          </a:p>
        </p:txBody>
      </p:sp>
    </p:spTree>
    <p:extLst>
      <p:ext uri="{BB962C8B-B14F-4D97-AF65-F5344CB8AC3E}">
        <p14:creationId xmlns:p14="http://schemas.microsoft.com/office/powerpoint/2010/main" val="639971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E4962-535C-D72E-76A7-92E64787C3B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60ABA8-1C35-8A32-0415-699F65AE6183}"/>
              </a:ext>
            </a:extLst>
          </p:cNvPr>
          <p:cNvSpPr>
            <a:spLocks noGrp="1"/>
          </p:cNvSpPr>
          <p:nvPr>
            <p:ph type="title"/>
          </p:nvPr>
        </p:nvSpPr>
        <p:spPr>
          <a:xfrm>
            <a:off x="838200" y="365126"/>
            <a:ext cx="10515600" cy="877266"/>
          </a:xfrm>
        </p:spPr>
        <p:txBody>
          <a:bodyPr>
            <a:normAutofit/>
          </a:bodyPr>
          <a:lstStyle/>
          <a:p>
            <a:r>
              <a:rPr lang="es-PE" sz="3800" b="1" dirty="0"/>
              <a:t>4.11. ESTRUCTURA DE COSTO DE VOLADURA</a:t>
            </a:r>
          </a:p>
        </p:txBody>
      </p:sp>
      <p:sp>
        <p:nvSpPr>
          <p:cNvPr id="5" name="CuadroTexto 4">
            <a:extLst>
              <a:ext uri="{FF2B5EF4-FFF2-40B4-BE49-F238E27FC236}">
                <a16:creationId xmlns:a16="http://schemas.microsoft.com/office/drawing/2014/main" id="{692E0E9C-697F-D9B1-8ED1-13C811740EAD}"/>
              </a:ext>
            </a:extLst>
          </p:cNvPr>
          <p:cNvSpPr txBox="1"/>
          <p:nvPr/>
        </p:nvSpPr>
        <p:spPr>
          <a:xfrm>
            <a:off x="705678" y="1220696"/>
            <a:ext cx="5317435" cy="5170646"/>
          </a:xfrm>
          <a:prstGeom prst="rect">
            <a:avLst/>
          </a:prstGeom>
          <a:noFill/>
        </p:spPr>
        <p:txBody>
          <a:bodyPr wrap="square">
            <a:spAutoFit/>
          </a:bodyPr>
          <a:lstStyle/>
          <a:p>
            <a:pPr algn="just"/>
            <a:r>
              <a:rPr lang="es-ES" b="0" i="0" dirty="0">
                <a:effectLst/>
              </a:rPr>
              <a:t>Los costos de voladura lo estructuramos como:</a:t>
            </a:r>
          </a:p>
          <a:p>
            <a:pPr marL="342900" indent="-342900" algn="just">
              <a:buAutoNum type="arabicPeriod"/>
            </a:pPr>
            <a:r>
              <a:rPr lang="es-ES" sz="2400" b="1" i="0" dirty="0">
                <a:effectLst/>
              </a:rPr>
              <a:t>Costo de explosivos primarios</a:t>
            </a:r>
            <a:r>
              <a:rPr lang="es-ES" sz="2400" b="1" dirty="0"/>
              <a:t>.</a:t>
            </a:r>
          </a:p>
          <a:p>
            <a:pPr algn="just"/>
            <a:endParaRPr lang="es-ES" sz="1000" dirty="0"/>
          </a:p>
          <a:p>
            <a:pPr algn="just"/>
            <a:r>
              <a:rPr lang="es-ES" dirty="0"/>
              <a:t>Son costos de explosivos utilizados como carga de fondo, carga de columna </a:t>
            </a:r>
            <a:r>
              <a:rPr lang="es-ES" b="0" i="0" dirty="0">
                <a:effectLst/>
              </a:rPr>
              <a:t>(</a:t>
            </a:r>
            <a:r>
              <a:rPr lang="es-ES" dirty="0"/>
              <a:t>D</a:t>
            </a:r>
            <a:r>
              <a:rPr lang="es-ES" b="0" i="0" dirty="0">
                <a:effectLst/>
              </a:rPr>
              <a:t>inamita, ANFO, emulsión</a:t>
            </a:r>
            <a:r>
              <a:rPr lang="es-ES" dirty="0"/>
              <a:t>, </a:t>
            </a:r>
            <a:r>
              <a:rPr lang="es-ES" b="0" i="0" dirty="0" err="1">
                <a:effectLst/>
              </a:rPr>
              <a:t>etc</a:t>
            </a:r>
            <a:r>
              <a:rPr lang="es-ES" b="0" i="0" dirty="0">
                <a:effectLst/>
              </a:rPr>
              <a:t>,) y cebos (</a:t>
            </a:r>
            <a:r>
              <a:rPr lang="es-ES" b="0" i="0" dirty="0" err="1">
                <a:effectLst/>
              </a:rPr>
              <a:t>Booster</a:t>
            </a:r>
            <a:r>
              <a:rPr lang="es-ES" b="0" i="0" dirty="0">
                <a:effectLst/>
              </a:rPr>
              <a:t>, emulsión, </a:t>
            </a:r>
            <a:r>
              <a:rPr lang="es-ES" b="0" i="0" dirty="0" err="1">
                <a:effectLst/>
              </a:rPr>
              <a:t>etc</a:t>
            </a:r>
            <a:r>
              <a:rPr lang="es-ES" b="0" i="0" dirty="0">
                <a:effectLst/>
              </a:rPr>
              <a:t>).</a:t>
            </a:r>
          </a:p>
          <a:p>
            <a:pPr algn="just"/>
            <a:endParaRPr lang="es-ES" dirty="0"/>
          </a:p>
          <a:p>
            <a:pPr algn="just"/>
            <a:r>
              <a:rPr lang="es-ES" b="0" i="0" dirty="0">
                <a:effectLst/>
              </a:rPr>
              <a:t>Estos costos son variables que depende de la longitud de carga de columna, </a:t>
            </a:r>
            <a:r>
              <a:rPr lang="es-ES" dirty="0"/>
              <a:t>carga de fondo, </a:t>
            </a:r>
            <a:r>
              <a:rPr lang="es-ES" b="0" i="0" dirty="0">
                <a:effectLst/>
              </a:rPr>
              <a:t>diámetro de taladro y la cantidad de taladros que se requiere para taladros de producción y taladros de voladura controlada.</a:t>
            </a:r>
          </a:p>
          <a:p>
            <a:pPr algn="just"/>
            <a:endParaRPr lang="es-ES" sz="1000" b="0" i="0" dirty="0">
              <a:effectLst/>
            </a:endParaRPr>
          </a:p>
          <a:p>
            <a:pPr marL="342900" indent="-342900" algn="just">
              <a:buFont typeface="+mj-lt"/>
              <a:buAutoNum type="arabicPeriod" startAt="2"/>
            </a:pPr>
            <a:r>
              <a:rPr lang="es-ES" sz="2400" b="1" i="0" dirty="0">
                <a:effectLst/>
              </a:rPr>
              <a:t>Costo de Amarre.</a:t>
            </a:r>
          </a:p>
          <a:p>
            <a:pPr algn="just"/>
            <a:endParaRPr lang="es-ES" sz="1000" b="1" i="0" dirty="0">
              <a:effectLst/>
            </a:endParaRPr>
          </a:p>
          <a:p>
            <a:pPr algn="just"/>
            <a:r>
              <a:rPr lang="es-ES" dirty="0"/>
              <a:t>Los costos de amarre son variables para cada disparo, por lo tanto, se utilizan datos referenciales. Existen diversas variables que afectan los costos de los amarres, tales como :</a:t>
            </a:r>
          </a:p>
        </p:txBody>
      </p:sp>
      <p:sp>
        <p:nvSpPr>
          <p:cNvPr id="4" name="CuadroTexto 3">
            <a:extLst>
              <a:ext uri="{FF2B5EF4-FFF2-40B4-BE49-F238E27FC236}">
                <a16:creationId xmlns:a16="http://schemas.microsoft.com/office/drawing/2014/main" id="{B237FF3A-5297-1279-4A7F-272F4B614602}"/>
              </a:ext>
            </a:extLst>
          </p:cNvPr>
          <p:cNvSpPr txBox="1"/>
          <p:nvPr/>
        </p:nvSpPr>
        <p:spPr>
          <a:xfrm>
            <a:off x="6168887" y="1263646"/>
            <a:ext cx="5317435" cy="5078313"/>
          </a:xfrm>
          <a:prstGeom prst="rect">
            <a:avLst/>
          </a:prstGeom>
          <a:noFill/>
        </p:spPr>
        <p:txBody>
          <a:bodyPr wrap="square">
            <a:spAutoFit/>
          </a:bodyPr>
          <a:lstStyle/>
          <a:p>
            <a:pPr marL="285750" indent="-285750" algn="just">
              <a:buFont typeface="Arial" panose="020B0604020202020204" pitchFamily="34" charset="0"/>
              <a:buChar char="•"/>
            </a:pPr>
            <a:r>
              <a:rPr lang="es-ES" dirty="0"/>
              <a:t>Geometría de la malla, </a:t>
            </a:r>
          </a:p>
          <a:p>
            <a:pPr marL="285750" indent="-285750" algn="just">
              <a:buFont typeface="Arial" panose="020B0604020202020204" pitchFamily="34" charset="0"/>
              <a:buChar char="•"/>
            </a:pPr>
            <a:r>
              <a:rPr lang="es-ES" dirty="0"/>
              <a:t>Largo de los taladros, </a:t>
            </a:r>
          </a:p>
          <a:p>
            <a:pPr marL="285750" indent="-285750" algn="just">
              <a:buFont typeface="Arial" panose="020B0604020202020204" pitchFamily="34" charset="0"/>
              <a:buChar char="•"/>
            </a:pPr>
            <a:r>
              <a:rPr lang="es-ES" dirty="0"/>
              <a:t>Forma que toma la voladura al momento del disparo. </a:t>
            </a:r>
          </a:p>
          <a:p>
            <a:pPr marL="285750" indent="-285750" algn="just">
              <a:buFont typeface="Arial" panose="020B0604020202020204" pitchFamily="34" charset="0"/>
              <a:buChar char="•"/>
            </a:pPr>
            <a:r>
              <a:rPr lang="es-ES" dirty="0"/>
              <a:t>Instancia al punto de iniciación. </a:t>
            </a:r>
          </a:p>
          <a:p>
            <a:pPr marL="285750" indent="-285750" algn="just">
              <a:buFont typeface="Arial" panose="020B0604020202020204" pitchFamily="34" charset="0"/>
              <a:buChar char="•"/>
            </a:pPr>
            <a:r>
              <a:rPr lang="es-ES" dirty="0"/>
              <a:t>Amarres de dos o más voladuras</a:t>
            </a:r>
          </a:p>
          <a:p>
            <a:pPr algn="just"/>
            <a:endParaRPr lang="es-ES" dirty="0"/>
          </a:p>
          <a:p>
            <a:pPr algn="just"/>
            <a:r>
              <a:rPr lang="es-ES" dirty="0"/>
              <a:t>Un aumento en la malla puede significar un aumento en los costos de accesorios y dependerá de la geometría de la malla, en cuanto al largo o ancho que se deba volar. </a:t>
            </a:r>
            <a:endParaRPr lang="es-PE" dirty="0"/>
          </a:p>
          <a:p>
            <a:pPr algn="just"/>
            <a:endParaRPr lang="es-ES" dirty="0"/>
          </a:p>
          <a:p>
            <a:pPr algn="just"/>
            <a:r>
              <a:rPr lang="es-ES" dirty="0"/>
              <a:t>Los sistemas tradicionales son aparentemente mas económicos, pero involucran un mayor riesgo operacional y ambiental. Dependiendo de la cantidad de taladros y la forma que adquiera la malla, los costos pueden ser superiores a los sistemas que usan sólo tubos de choque. </a:t>
            </a:r>
          </a:p>
        </p:txBody>
      </p:sp>
      <p:sp>
        <p:nvSpPr>
          <p:cNvPr id="3" name="Marcador de fecha 2">
            <a:extLst>
              <a:ext uri="{FF2B5EF4-FFF2-40B4-BE49-F238E27FC236}">
                <a16:creationId xmlns:a16="http://schemas.microsoft.com/office/drawing/2014/main" id="{49CB72B9-A358-EAF4-BF9F-BB945B3CF9A2}"/>
              </a:ext>
            </a:extLst>
          </p:cNvPr>
          <p:cNvSpPr>
            <a:spLocks noGrp="1"/>
          </p:cNvSpPr>
          <p:nvPr>
            <p:ph type="dt" sz="half" idx="10"/>
          </p:nvPr>
        </p:nvSpPr>
        <p:spPr/>
        <p:txBody>
          <a:bodyPr/>
          <a:lstStyle/>
          <a:p>
            <a:fld id="{8B9A71BE-4A8E-4F2F-99C0-2E7363684FEC}" type="datetime1">
              <a:rPr lang="es-PE" smtClean="0"/>
              <a:t>23/02/2025</a:t>
            </a:fld>
            <a:endParaRPr lang="es-PE"/>
          </a:p>
        </p:txBody>
      </p:sp>
      <p:sp>
        <p:nvSpPr>
          <p:cNvPr id="6" name="Marcador de número de diapositiva 5">
            <a:extLst>
              <a:ext uri="{FF2B5EF4-FFF2-40B4-BE49-F238E27FC236}">
                <a16:creationId xmlns:a16="http://schemas.microsoft.com/office/drawing/2014/main" id="{711B8B0B-3F27-C028-D726-041F4B3C09CD}"/>
              </a:ext>
            </a:extLst>
          </p:cNvPr>
          <p:cNvSpPr>
            <a:spLocks noGrp="1"/>
          </p:cNvSpPr>
          <p:nvPr>
            <p:ph type="sldNum" sz="quarter" idx="12"/>
          </p:nvPr>
        </p:nvSpPr>
        <p:spPr/>
        <p:txBody>
          <a:bodyPr/>
          <a:lstStyle/>
          <a:p>
            <a:fld id="{92D991C5-A440-4FEB-9835-A0DFE9D20E97}" type="slidenum">
              <a:rPr lang="es-PE" smtClean="0"/>
              <a:t>38</a:t>
            </a:fld>
            <a:endParaRPr lang="es-PE"/>
          </a:p>
        </p:txBody>
      </p:sp>
    </p:spTree>
    <p:extLst>
      <p:ext uri="{BB962C8B-B14F-4D97-AF65-F5344CB8AC3E}">
        <p14:creationId xmlns:p14="http://schemas.microsoft.com/office/powerpoint/2010/main" val="2167421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61A24CA-B79C-3038-200E-AB9E3FCED28E}"/>
              </a:ext>
            </a:extLst>
          </p:cNvPr>
          <p:cNvSpPr txBox="1"/>
          <p:nvPr/>
        </p:nvSpPr>
        <p:spPr>
          <a:xfrm>
            <a:off x="715617" y="458455"/>
            <a:ext cx="5307496" cy="5847755"/>
          </a:xfrm>
          <a:prstGeom prst="rect">
            <a:avLst/>
          </a:prstGeom>
          <a:noFill/>
        </p:spPr>
        <p:txBody>
          <a:bodyPr wrap="square">
            <a:spAutoFit/>
          </a:bodyPr>
          <a:lstStyle/>
          <a:p>
            <a:pPr algn="just"/>
            <a:r>
              <a:rPr lang="es-ES" sz="2400" b="1" i="0" dirty="0">
                <a:effectLst/>
              </a:rPr>
              <a:t>3. Costo de material inerte</a:t>
            </a:r>
            <a:endParaRPr lang="es-ES" sz="2400" b="1" dirty="0"/>
          </a:p>
          <a:p>
            <a:pPr algn="just"/>
            <a:r>
              <a:rPr lang="es-ES" dirty="0"/>
              <a:t>Son costos de material detrito que se utiliza como tacos en los taladros; éstos pueden ser tacos de arcilla, detritus producto de la perforación, bolsa de aire, etc.</a:t>
            </a:r>
          </a:p>
          <a:p>
            <a:pPr algn="just"/>
            <a:endParaRPr lang="es-ES" b="0" i="0" dirty="0">
              <a:effectLst/>
            </a:endParaRPr>
          </a:p>
          <a:p>
            <a:pPr algn="just"/>
            <a:r>
              <a:rPr lang="es-ES" sz="2400" b="1" i="0" dirty="0">
                <a:effectLst/>
              </a:rPr>
              <a:t>4. Costo de Mano de obra</a:t>
            </a:r>
          </a:p>
          <a:p>
            <a:pPr algn="just"/>
            <a:r>
              <a:rPr lang="es-ES" dirty="0"/>
              <a:t>Los costos relacionados al maestro disparador y ayudante disparador.</a:t>
            </a:r>
          </a:p>
          <a:p>
            <a:pPr algn="just"/>
            <a:endParaRPr lang="es-ES" sz="1000" dirty="0"/>
          </a:p>
          <a:p>
            <a:pPr algn="just"/>
            <a:r>
              <a:rPr lang="es-ES" sz="2400" b="1" dirty="0"/>
              <a:t>5. Costo de Amortización</a:t>
            </a:r>
          </a:p>
          <a:p>
            <a:pPr algn="just"/>
            <a:r>
              <a:rPr lang="es-ES" dirty="0"/>
              <a:t>Son costos relacionados al equipo de carga y transporte explosivos y accesorios. Su estación es similar a los equipos de perforación.</a:t>
            </a:r>
          </a:p>
          <a:p>
            <a:pPr algn="just"/>
            <a:endParaRPr lang="es-ES" sz="1000" dirty="0"/>
          </a:p>
          <a:p>
            <a:pPr algn="just"/>
            <a:r>
              <a:rPr lang="es-ES" sz="2400" b="1" dirty="0"/>
              <a:t>6</a:t>
            </a:r>
            <a:r>
              <a:rPr lang="es-PE" sz="2400" b="1" dirty="0"/>
              <a:t>. Costo de Mantenimiento y reparación.</a:t>
            </a:r>
          </a:p>
          <a:p>
            <a:pPr algn="just"/>
            <a:r>
              <a:rPr lang="es-PE" dirty="0"/>
              <a:t>Son costos relacionados a mantenimiento de equipos y/o reparación de equipos de voladura. </a:t>
            </a:r>
            <a:r>
              <a:rPr lang="es-ES" dirty="0"/>
              <a:t>Su estación es similar a los equipos de perforación, considerando que factor de mantenimiento es de 0.4.</a:t>
            </a:r>
          </a:p>
        </p:txBody>
      </p:sp>
      <p:sp>
        <p:nvSpPr>
          <p:cNvPr id="11" name="CuadroTexto 10">
            <a:extLst>
              <a:ext uri="{FF2B5EF4-FFF2-40B4-BE49-F238E27FC236}">
                <a16:creationId xmlns:a16="http://schemas.microsoft.com/office/drawing/2014/main" id="{5EE5359C-BA58-44B2-F42A-658A759EF83C}"/>
              </a:ext>
            </a:extLst>
          </p:cNvPr>
          <p:cNvSpPr txBox="1"/>
          <p:nvPr/>
        </p:nvSpPr>
        <p:spPr>
          <a:xfrm>
            <a:off x="6288579" y="1015149"/>
            <a:ext cx="5187804" cy="5170646"/>
          </a:xfrm>
          <a:prstGeom prst="rect">
            <a:avLst/>
          </a:prstGeom>
          <a:noFill/>
        </p:spPr>
        <p:txBody>
          <a:bodyPr wrap="square">
            <a:spAutoFit/>
          </a:bodyPr>
          <a:lstStyle/>
          <a:p>
            <a:pPr algn="just"/>
            <a:r>
              <a:rPr lang="es-PE" sz="2400" b="1" dirty="0"/>
              <a:t>7. Costo de combustible y energía. </a:t>
            </a:r>
          </a:p>
          <a:p>
            <a:pPr algn="just"/>
            <a:r>
              <a:rPr lang="es-PE" dirty="0"/>
              <a:t>Son costos relacionados al consumo combustible o energía que utilizan los equipos de voladura. </a:t>
            </a:r>
            <a:r>
              <a:rPr lang="es-ES" dirty="0"/>
              <a:t>Su estación es similar a los equipos de perforación, con la diferencia de factor de combustible es de 0.10.</a:t>
            </a:r>
          </a:p>
          <a:p>
            <a:pPr algn="just"/>
            <a:endParaRPr lang="es-ES" dirty="0"/>
          </a:p>
          <a:p>
            <a:pPr algn="just"/>
            <a:r>
              <a:rPr lang="es-ES" b="0" i="0" dirty="0">
                <a:effectLst/>
              </a:rPr>
              <a:t>Primero se determina el consumo específico (en unid/m³) de cada explosivo y accesorio de voladura, de acuerdo con el diseño de voladura calculado previamente.</a:t>
            </a:r>
          </a:p>
          <a:p>
            <a:pPr algn="just"/>
            <a:r>
              <a:rPr lang="es-ES" b="0" i="0" dirty="0">
                <a:effectLst/>
              </a:rPr>
              <a:t>El costo de cada explosivo o accesorio de voladura (en US$/m³), se obtiene multiplicando su consumo específico por su respectivo precio unitario (sin I.G.V.). </a:t>
            </a:r>
          </a:p>
          <a:p>
            <a:pPr algn="just"/>
            <a:r>
              <a:rPr lang="es-ES" b="0" i="0" dirty="0">
                <a:effectLst/>
              </a:rPr>
              <a:t>Según sea el caso, en este rubro se incluye el costo de materiales de protección de voladura , que generalmente es el 20% del costo total de materiales explosivos.</a:t>
            </a:r>
            <a:endParaRPr lang="es-PE" dirty="0"/>
          </a:p>
        </p:txBody>
      </p:sp>
      <p:sp>
        <p:nvSpPr>
          <p:cNvPr id="2" name="Marcador de fecha 1">
            <a:extLst>
              <a:ext uri="{FF2B5EF4-FFF2-40B4-BE49-F238E27FC236}">
                <a16:creationId xmlns:a16="http://schemas.microsoft.com/office/drawing/2014/main" id="{DBE80B1C-FCDA-92B4-D600-56F49904FBF0}"/>
              </a:ext>
            </a:extLst>
          </p:cNvPr>
          <p:cNvSpPr>
            <a:spLocks noGrp="1"/>
          </p:cNvSpPr>
          <p:nvPr>
            <p:ph type="dt" sz="half" idx="10"/>
          </p:nvPr>
        </p:nvSpPr>
        <p:spPr/>
        <p:txBody>
          <a:bodyPr/>
          <a:lstStyle/>
          <a:p>
            <a:fld id="{C74061D7-7ED1-4F08-AFDC-9EBC30129F07}" type="datetime1">
              <a:rPr lang="es-PE" smtClean="0"/>
              <a:t>23/02/2025</a:t>
            </a:fld>
            <a:endParaRPr lang="es-PE"/>
          </a:p>
        </p:txBody>
      </p:sp>
      <p:sp>
        <p:nvSpPr>
          <p:cNvPr id="3" name="Marcador de número de diapositiva 2">
            <a:extLst>
              <a:ext uri="{FF2B5EF4-FFF2-40B4-BE49-F238E27FC236}">
                <a16:creationId xmlns:a16="http://schemas.microsoft.com/office/drawing/2014/main" id="{FF1107F4-58C8-5CF5-D83C-534FB211D0A7}"/>
              </a:ext>
            </a:extLst>
          </p:cNvPr>
          <p:cNvSpPr>
            <a:spLocks noGrp="1"/>
          </p:cNvSpPr>
          <p:nvPr>
            <p:ph type="sldNum" sz="quarter" idx="12"/>
          </p:nvPr>
        </p:nvSpPr>
        <p:spPr/>
        <p:txBody>
          <a:bodyPr/>
          <a:lstStyle/>
          <a:p>
            <a:fld id="{92D991C5-A440-4FEB-9835-A0DFE9D20E97}" type="slidenum">
              <a:rPr lang="es-PE" smtClean="0"/>
              <a:t>39</a:t>
            </a:fld>
            <a:endParaRPr lang="es-PE"/>
          </a:p>
        </p:txBody>
      </p:sp>
    </p:spTree>
    <p:extLst>
      <p:ext uri="{BB962C8B-B14F-4D97-AF65-F5344CB8AC3E}">
        <p14:creationId xmlns:p14="http://schemas.microsoft.com/office/powerpoint/2010/main" val="1377753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1929912" y="1123365"/>
            <a:ext cx="2135804" cy="784263"/>
          </a:xfrm>
        </p:spPr>
        <p:txBody>
          <a:bodyPr>
            <a:normAutofit/>
          </a:bodyPr>
          <a:lstStyle/>
          <a:p>
            <a:r>
              <a:rPr lang="es-ES" dirty="0">
                <a:solidFill>
                  <a:schemeClr val="accent3">
                    <a:lumMod val="75000"/>
                  </a:schemeClr>
                </a:solidFill>
              </a:rPr>
              <a:t>Índice</a:t>
            </a:r>
            <a:endParaRPr lang="es-PE" dirty="0">
              <a:solidFill>
                <a:schemeClr val="accent3">
                  <a:lumMod val="75000"/>
                </a:schemeClr>
              </a:solidFill>
            </a:endParaRPr>
          </a:p>
        </p:txBody>
      </p:sp>
      <p:graphicFrame>
        <p:nvGraphicFramePr>
          <p:cNvPr id="10" name="Marcador de contenido 2">
            <a:extLst>
              <a:ext uri="{FF2B5EF4-FFF2-40B4-BE49-F238E27FC236}">
                <a16:creationId xmlns:a16="http://schemas.microsoft.com/office/drawing/2014/main" id="{CC62A5CF-311F-CBCE-6B0E-F2340C287C36}"/>
              </a:ext>
            </a:extLst>
          </p:cNvPr>
          <p:cNvGraphicFramePr>
            <a:graphicFrameLocks noGrp="1"/>
          </p:cNvGraphicFramePr>
          <p:nvPr>
            <p:ph idx="1"/>
          </p:nvPr>
        </p:nvGraphicFramePr>
        <p:xfrm>
          <a:off x="867951" y="2344858"/>
          <a:ext cx="6470696"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fecha 4">
            <a:extLst>
              <a:ext uri="{FF2B5EF4-FFF2-40B4-BE49-F238E27FC236}">
                <a16:creationId xmlns:a16="http://schemas.microsoft.com/office/drawing/2014/main" id="{D36138D9-57BE-4CE9-A1AE-FD362481A296}"/>
              </a:ext>
            </a:extLst>
          </p:cNvPr>
          <p:cNvSpPr>
            <a:spLocks noGrp="1"/>
          </p:cNvSpPr>
          <p:nvPr>
            <p:ph type="dt" sz="half" idx="10"/>
          </p:nvPr>
        </p:nvSpPr>
        <p:spPr>
          <a:xfrm>
            <a:off x="765051" y="6375679"/>
            <a:ext cx="2329722" cy="348462"/>
          </a:xfrm>
        </p:spPr>
        <p:txBody>
          <a:bodyPr>
            <a:normAutofit/>
          </a:bodyPr>
          <a:lstStyle/>
          <a:p>
            <a:pPr>
              <a:spcAft>
                <a:spcPts val="600"/>
              </a:spcAft>
            </a:pPr>
            <a:fld id="{C3CCAB99-DF1F-4775-ACBF-A3AC81CFCD00}" type="datetime1">
              <a:rPr lang="es-PE" smtClean="0"/>
              <a:pPr>
                <a:spcAft>
                  <a:spcPts val="600"/>
                </a:spcAft>
              </a:pPr>
              <a:t>23/02/2025</a:t>
            </a:fld>
            <a:endParaRPr lang="es-PE"/>
          </a:p>
        </p:txBody>
      </p:sp>
      <p:sp>
        <p:nvSpPr>
          <p:cNvPr id="4" name="Marcador de número de diapositiva 3">
            <a:extLst>
              <a:ext uri="{FF2B5EF4-FFF2-40B4-BE49-F238E27FC236}">
                <a16:creationId xmlns:a16="http://schemas.microsoft.com/office/drawing/2014/main" id="{374CB532-4453-4A79-8954-A2278C9CF880}"/>
              </a:ext>
            </a:extLst>
          </p:cNvPr>
          <p:cNvSpPr>
            <a:spLocks noGrp="1"/>
          </p:cNvSpPr>
          <p:nvPr>
            <p:ph type="sldNum" sz="quarter" idx="12"/>
          </p:nvPr>
        </p:nvSpPr>
        <p:spPr/>
        <p:txBody>
          <a:bodyPr>
            <a:normAutofit/>
          </a:bodyPr>
          <a:lstStyle/>
          <a:p>
            <a:pPr>
              <a:spcAft>
                <a:spcPts val="600"/>
              </a:spcAft>
            </a:pPr>
            <a:fld id="{5981010B-86DA-4ADF-9F27-44166A92FBA2}" type="slidenum">
              <a:rPr lang="es-PE">
                <a:solidFill>
                  <a:srgbClr val="FFFFFF"/>
                </a:solidFill>
              </a:rPr>
              <a:pPr>
                <a:spcAft>
                  <a:spcPts val="600"/>
                </a:spcAft>
              </a:pPr>
              <a:t>4</a:t>
            </a:fld>
            <a:endParaRPr lang="es-PE">
              <a:solidFill>
                <a:srgbClr val="FFFFFF"/>
              </a:solidFill>
            </a:endParaRPr>
          </a:p>
        </p:txBody>
      </p:sp>
      <p:sp>
        <p:nvSpPr>
          <p:cNvPr id="8" name="Título 1">
            <a:extLst>
              <a:ext uri="{FF2B5EF4-FFF2-40B4-BE49-F238E27FC236}">
                <a16:creationId xmlns:a16="http://schemas.microsoft.com/office/drawing/2014/main" id="{1BF468CA-754F-4CCC-A489-225C172FD124}"/>
              </a:ext>
            </a:extLst>
          </p:cNvPr>
          <p:cNvSpPr txBox="1">
            <a:spLocks/>
          </p:cNvSpPr>
          <p:nvPr/>
        </p:nvSpPr>
        <p:spPr>
          <a:xfrm>
            <a:off x="2877671" y="194145"/>
            <a:ext cx="2491328" cy="784263"/>
          </a:xfrm>
          <a:prstGeom prst="rect">
            <a:avLst/>
          </a:prstGeom>
        </p:spPr>
        <p:txBody>
          <a:bodyPr vert="horz" lIns="91440" tIns="45720" rIns="91440" bIns="45720" rtlCol="0" anchor="t">
            <a:normAutofit fontScale="6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ES" dirty="0">
                <a:solidFill>
                  <a:schemeClr val="accent3">
                    <a:lumMod val="75000"/>
                  </a:schemeClr>
                </a:solidFill>
              </a:rPr>
              <a:t>Modulo </a:t>
            </a:r>
            <a:r>
              <a:rPr lang="es-ES" dirty="0" err="1">
                <a:solidFill>
                  <a:schemeClr val="accent3">
                    <a:lumMod val="75000"/>
                  </a:schemeClr>
                </a:solidFill>
              </a:rPr>
              <a:t>iV</a:t>
            </a:r>
            <a:endParaRPr lang="es-PE" dirty="0">
              <a:solidFill>
                <a:schemeClr val="accent3">
                  <a:lumMod val="75000"/>
                </a:schemeClr>
              </a:solidFill>
            </a:endParaRPr>
          </a:p>
        </p:txBody>
      </p:sp>
    </p:spTree>
    <p:extLst>
      <p:ext uri="{BB962C8B-B14F-4D97-AF65-F5344CB8AC3E}">
        <p14:creationId xmlns:p14="http://schemas.microsoft.com/office/powerpoint/2010/main" val="200230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2EBDDE0-6C89-FBF7-7597-35220FCDE4A5}"/>
              </a:ext>
            </a:extLst>
          </p:cNvPr>
          <p:cNvPicPr>
            <a:picLocks noChangeAspect="1"/>
          </p:cNvPicPr>
          <p:nvPr/>
        </p:nvPicPr>
        <p:blipFill>
          <a:blip r:embed="rId2"/>
          <a:stretch>
            <a:fillRect/>
          </a:stretch>
        </p:blipFill>
        <p:spPr>
          <a:xfrm>
            <a:off x="6143209" y="1095296"/>
            <a:ext cx="2174743" cy="1025987"/>
          </a:xfrm>
          <a:prstGeom prst="rect">
            <a:avLst/>
          </a:prstGeom>
        </p:spPr>
      </p:pic>
      <p:pic>
        <p:nvPicPr>
          <p:cNvPr id="5" name="Imagen 4">
            <a:extLst>
              <a:ext uri="{FF2B5EF4-FFF2-40B4-BE49-F238E27FC236}">
                <a16:creationId xmlns:a16="http://schemas.microsoft.com/office/drawing/2014/main" id="{389E818E-99FF-B3EA-759B-EE36AA420BED}"/>
              </a:ext>
            </a:extLst>
          </p:cNvPr>
          <p:cNvPicPr>
            <a:picLocks noChangeAspect="1"/>
          </p:cNvPicPr>
          <p:nvPr/>
        </p:nvPicPr>
        <p:blipFill>
          <a:blip r:embed="rId3"/>
          <a:stretch>
            <a:fillRect/>
          </a:stretch>
        </p:blipFill>
        <p:spPr>
          <a:xfrm>
            <a:off x="8365162" y="1046099"/>
            <a:ext cx="3009900" cy="1592580"/>
          </a:xfrm>
          <a:prstGeom prst="rect">
            <a:avLst/>
          </a:prstGeom>
        </p:spPr>
      </p:pic>
      <p:sp>
        <p:nvSpPr>
          <p:cNvPr id="6" name="CuadroTexto 5">
            <a:extLst>
              <a:ext uri="{FF2B5EF4-FFF2-40B4-BE49-F238E27FC236}">
                <a16:creationId xmlns:a16="http://schemas.microsoft.com/office/drawing/2014/main" id="{F576D3EB-F3FA-2FD7-272E-D10F8CC7FBEA}"/>
              </a:ext>
            </a:extLst>
          </p:cNvPr>
          <p:cNvSpPr txBox="1"/>
          <p:nvPr/>
        </p:nvSpPr>
        <p:spPr>
          <a:xfrm>
            <a:off x="816938" y="2244320"/>
            <a:ext cx="10702514" cy="646331"/>
          </a:xfrm>
          <a:prstGeom prst="rect">
            <a:avLst/>
          </a:prstGeom>
          <a:noFill/>
        </p:spPr>
        <p:txBody>
          <a:bodyPr wrap="square">
            <a:spAutoFit/>
          </a:bodyPr>
          <a:lstStyle/>
          <a:p>
            <a:pPr algn="just"/>
            <a:r>
              <a:rPr lang="es-ES" b="1" dirty="0">
                <a:solidFill>
                  <a:srgbClr val="00B0F0"/>
                </a:solidFill>
              </a:rPr>
              <a:t>SOLUCIÓN:</a:t>
            </a:r>
          </a:p>
          <a:p>
            <a:pPr algn="just"/>
            <a:r>
              <a:rPr lang="es-PE" dirty="0"/>
              <a:t>Se analiza los diferentes formas de amarre para determinar los costos de amarre como:</a:t>
            </a:r>
          </a:p>
        </p:txBody>
      </p:sp>
      <p:pic>
        <p:nvPicPr>
          <p:cNvPr id="7" name="Imagen 6">
            <a:extLst>
              <a:ext uri="{FF2B5EF4-FFF2-40B4-BE49-F238E27FC236}">
                <a16:creationId xmlns:a16="http://schemas.microsoft.com/office/drawing/2014/main" id="{9E7F459A-B197-D2CB-A395-C98E23C3A09C}"/>
              </a:ext>
            </a:extLst>
          </p:cNvPr>
          <p:cNvPicPr>
            <a:picLocks noChangeAspect="1"/>
          </p:cNvPicPr>
          <p:nvPr/>
        </p:nvPicPr>
        <p:blipFill>
          <a:blip r:embed="rId4"/>
          <a:stretch>
            <a:fillRect/>
          </a:stretch>
        </p:blipFill>
        <p:spPr>
          <a:xfrm>
            <a:off x="888924" y="3056049"/>
            <a:ext cx="9639300" cy="1592580"/>
          </a:xfrm>
          <a:prstGeom prst="rect">
            <a:avLst/>
          </a:prstGeom>
        </p:spPr>
      </p:pic>
      <p:pic>
        <p:nvPicPr>
          <p:cNvPr id="8" name="Imagen 7">
            <a:extLst>
              <a:ext uri="{FF2B5EF4-FFF2-40B4-BE49-F238E27FC236}">
                <a16:creationId xmlns:a16="http://schemas.microsoft.com/office/drawing/2014/main" id="{97929426-E77B-7BA6-9ECA-D4F20C38662D}"/>
              </a:ext>
            </a:extLst>
          </p:cNvPr>
          <p:cNvPicPr>
            <a:picLocks noChangeAspect="1"/>
          </p:cNvPicPr>
          <p:nvPr/>
        </p:nvPicPr>
        <p:blipFill>
          <a:blip r:embed="rId5"/>
          <a:stretch>
            <a:fillRect/>
          </a:stretch>
        </p:blipFill>
        <p:spPr>
          <a:xfrm>
            <a:off x="888924" y="4698324"/>
            <a:ext cx="9639300" cy="1592580"/>
          </a:xfrm>
          <a:prstGeom prst="rect">
            <a:avLst/>
          </a:prstGeom>
        </p:spPr>
      </p:pic>
      <p:sp>
        <p:nvSpPr>
          <p:cNvPr id="2" name="Marcador de fecha 1">
            <a:extLst>
              <a:ext uri="{FF2B5EF4-FFF2-40B4-BE49-F238E27FC236}">
                <a16:creationId xmlns:a16="http://schemas.microsoft.com/office/drawing/2014/main" id="{4981E35A-8270-53E6-96C3-C4C93E75109B}"/>
              </a:ext>
            </a:extLst>
          </p:cNvPr>
          <p:cNvSpPr>
            <a:spLocks noGrp="1"/>
          </p:cNvSpPr>
          <p:nvPr>
            <p:ph type="dt" sz="half" idx="10"/>
          </p:nvPr>
        </p:nvSpPr>
        <p:spPr/>
        <p:txBody>
          <a:bodyPr/>
          <a:lstStyle/>
          <a:p>
            <a:fld id="{B3950CA7-143A-4DDF-8336-ACD5292B66E2}" type="datetime1">
              <a:rPr lang="es-PE" smtClean="0"/>
              <a:t>23/02/2025</a:t>
            </a:fld>
            <a:endParaRPr lang="es-PE"/>
          </a:p>
        </p:txBody>
      </p:sp>
      <p:sp>
        <p:nvSpPr>
          <p:cNvPr id="3" name="Marcador de número de diapositiva 2">
            <a:extLst>
              <a:ext uri="{FF2B5EF4-FFF2-40B4-BE49-F238E27FC236}">
                <a16:creationId xmlns:a16="http://schemas.microsoft.com/office/drawing/2014/main" id="{37155C62-8485-FB42-E53F-E600FEB757BF}"/>
              </a:ext>
            </a:extLst>
          </p:cNvPr>
          <p:cNvSpPr>
            <a:spLocks noGrp="1"/>
          </p:cNvSpPr>
          <p:nvPr>
            <p:ph type="sldNum" sz="quarter" idx="12"/>
          </p:nvPr>
        </p:nvSpPr>
        <p:spPr/>
        <p:txBody>
          <a:bodyPr/>
          <a:lstStyle/>
          <a:p>
            <a:fld id="{92D991C5-A440-4FEB-9835-A0DFE9D20E97}" type="slidenum">
              <a:rPr lang="es-PE" smtClean="0"/>
              <a:t>40</a:t>
            </a:fld>
            <a:endParaRPr lang="es-PE"/>
          </a:p>
        </p:txBody>
      </p:sp>
      <p:sp>
        <p:nvSpPr>
          <p:cNvPr id="9" name="CuadroTexto 8">
            <a:extLst>
              <a:ext uri="{FF2B5EF4-FFF2-40B4-BE49-F238E27FC236}">
                <a16:creationId xmlns:a16="http://schemas.microsoft.com/office/drawing/2014/main" id="{B5F109AF-6D07-FF3A-A79A-0932904D36EA}"/>
              </a:ext>
            </a:extLst>
          </p:cNvPr>
          <p:cNvSpPr txBox="1"/>
          <p:nvPr/>
        </p:nvSpPr>
        <p:spPr>
          <a:xfrm>
            <a:off x="765315" y="549630"/>
            <a:ext cx="5330685" cy="1631216"/>
          </a:xfrm>
          <a:prstGeom prst="rect">
            <a:avLst/>
          </a:prstGeom>
          <a:noFill/>
        </p:spPr>
        <p:txBody>
          <a:bodyPr wrap="square">
            <a:spAutoFit/>
          </a:bodyPr>
          <a:lstStyle/>
          <a:p>
            <a:pPr algn="just"/>
            <a:r>
              <a:rPr lang="es-ES" sz="2000" b="1" dirty="0"/>
              <a:t>EJEMPLO # 07:</a:t>
            </a:r>
          </a:p>
          <a:p>
            <a:pPr algn="just"/>
            <a:r>
              <a:rPr lang="es-ES" sz="2000" dirty="0"/>
              <a:t>Una mina “A” tiene previsto ejecutar una voladura  de 32 taladros, para tal fin desea determinar el costo de amarre de la voladura, teniendo la siguiente información:</a:t>
            </a:r>
            <a:endParaRPr lang="es-PE" sz="2000" dirty="0"/>
          </a:p>
        </p:txBody>
      </p:sp>
    </p:spTree>
    <p:extLst>
      <p:ext uri="{BB962C8B-B14F-4D97-AF65-F5344CB8AC3E}">
        <p14:creationId xmlns:p14="http://schemas.microsoft.com/office/powerpoint/2010/main" val="1458881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8F3C80-46BC-99C6-955C-3BBC54CF2497}"/>
              </a:ext>
            </a:extLst>
          </p:cNvPr>
          <p:cNvPicPr>
            <a:picLocks noChangeAspect="1"/>
          </p:cNvPicPr>
          <p:nvPr/>
        </p:nvPicPr>
        <p:blipFill>
          <a:blip r:embed="rId2"/>
          <a:stretch>
            <a:fillRect/>
          </a:stretch>
        </p:blipFill>
        <p:spPr>
          <a:xfrm>
            <a:off x="1737583" y="613318"/>
            <a:ext cx="8962159" cy="5675970"/>
          </a:xfrm>
          <a:prstGeom prst="rect">
            <a:avLst/>
          </a:prstGeom>
        </p:spPr>
      </p:pic>
      <p:sp>
        <p:nvSpPr>
          <p:cNvPr id="2" name="Marcador de fecha 1">
            <a:extLst>
              <a:ext uri="{FF2B5EF4-FFF2-40B4-BE49-F238E27FC236}">
                <a16:creationId xmlns:a16="http://schemas.microsoft.com/office/drawing/2014/main" id="{4CA39CBF-688C-C932-DB79-8108F6653C36}"/>
              </a:ext>
            </a:extLst>
          </p:cNvPr>
          <p:cNvSpPr>
            <a:spLocks noGrp="1"/>
          </p:cNvSpPr>
          <p:nvPr>
            <p:ph type="dt" sz="half" idx="10"/>
          </p:nvPr>
        </p:nvSpPr>
        <p:spPr/>
        <p:txBody>
          <a:bodyPr/>
          <a:lstStyle/>
          <a:p>
            <a:fld id="{CCC449E5-90CF-4883-AB80-D69E4D787762}" type="datetime1">
              <a:rPr lang="es-PE" smtClean="0"/>
              <a:t>23/02/2025</a:t>
            </a:fld>
            <a:endParaRPr lang="es-PE"/>
          </a:p>
        </p:txBody>
      </p:sp>
      <p:sp>
        <p:nvSpPr>
          <p:cNvPr id="3" name="Marcador de número de diapositiva 2">
            <a:extLst>
              <a:ext uri="{FF2B5EF4-FFF2-40B4-BE49-F238E27FC236}">
                <a16:creationId xmlns:a16="http://schemas.microsoft.com/office/drawing/2014/main" id="{8F18F525-FE23-3AB5-AD3E-7F070D3F1C5D}"/>
              </a:ext>
            </a:extLst>
          </p:cNvPr>
          <p:cNvSpPr>
            <a:spLocks noGrp="1"/>
          </p:cNvSpPr>
          <p:nvPr>
            <p:ph type="sldNum" sz="quarter" idx="12"/>
          </p:nvPr>
        </p:nvSpPr>
        <p:spPr/>
        <p:txBody>
          <a:bodyPr/>
          <a:lstStyle/>
          <a:p>
            <a:fld id="{92D991C5-A440-4FEB-9835-A0DFE9D20E97}" type="slidenum">
              <a:rPr lang="es-PE" smtClean="0"/>
              <a:t>41</a:t>
            </a:fld>
            <a:endParaRPr lang="es-PE"/>
          </a:p>
        </p:txBody>
      </p:sp>
    </p:spTree>
    <p:extLst>
      <p:ext uri="{BB962C8B-B14F-4D97-AF65-F5344CB8AC3E}">
        <p14:creationId xmlns:p14="http://schemas.microsoft.com/office/powerpoint/2010/main" val="3914610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19218AE-860C-7182-6974-C5B29CE62BF8}"/>
              </a:ext>
            </a:extLst>
          </p:cNvPr>
          <p:cNvSpPr txBox="1"/>
          <p:nvPr/>
        </p:nvSpPr>
        <p:spPr>
          <a:xfrm>
            <a:off x="785552" y="619608"/>
            <a:ext cx="10714021" cy="646331"/>
          </a:xfrm>
          <a:prstGeom prst="rect">
            <a:avLst/>
          </a:prstGeom>
          <a:noFill/>
        </p:spPr>
        <p:txBody>
          <a:bodyPr wrap="square">
            <a:spAutoFit/>
          </a:bodyPr>
          <a:lstStyle/>
          <a:p>
            <a:pPr algn="ctr"/>
            <a:r>
              <a:rPr lang="es-ES" b="1" dirty="0">
                <a:solidFill>
                  <a:srgbClr val="00B0F0"/>
                </a:solidFill>
              </a:rPr>
              <a:t>ANÁLISIS </a:t>
            </a:r>
          </a:p>
          <a:p>
            <a:r>
              <a:rPr lang="es-ES" dirty="0"/>
              <a:t>En la gráfica se aprecia que los costos van en aumento y pueden llegar a ser mas caros en algunos casos.</a:t>
            </a:r>
            <a:endParaRPr lang="es-PE" dirty="0"/>
          </a:p>
        </p:txBody>
      </p:sp>
      <p:pic>
        <p:nvPicPr>
          <p:cNvPr id="7" name="Imagen 6">
            <a:extLst>
              <a:ext uri="{FF2B5EF4-FFF2-40B4-BE49-F238E27FC236}">
                <a16:creationId xmlns:a16="http://schemas.microsoft.com/office/drawing/2014/main" id="{4CBF4DCF-08FF-502D-A899-04516FF818EC}"/>
              </a:ext>
            </a:extLst>
          </p:cNvPr>
          <p:cNvPicPr>
            <a:picLocks noChangeAspect="1"/>
          </p:cNvPicPr>
          <p:nvPr/>
        </p:nvPicPr>
        <p:blipFill>
          <a:blip r:embed="rId2"/>
          <a:stretch>
            <a:fillRect/>
          </a:stretch>
        </p:blipFill>
        <p:spPr>
          <a:xfrm>
            <a:off x="729005" y="1497093"/>
            <a:ext cx="5541369" cy="3303508"/>
          </a:xfrm>
          <a:prstGeom prst="rect">
            <a:avLst/>
          </a:prstGeom>
        </p:spPr>
      </p:pic>
      <p:pic>
        <p:nvPicPr>
          <p:cNvPr id="9" name="Imagen 8">
            <a:extLst>
              <a:ext uri="{FF2B5EF4-FFF2-40B4-BE49-F238E27FC236}">
                <a16:creationId xmlns:a16="http://schemas.microsoft.com/office/drawing/2014/main" id="{72E7E338-96BD-C2CB-1886-668967485D91}"/>
              </a:ext>
            </a:extLst>
          </p:cNvPr>
          <p:cNvPicPr>
            <a:picLocks noChangeAspect="1"/>
          </p:cNvPicPr>
          <p:nvPr/>
        </p:nvPicPr>
        <p:blipFill>
          <a:blip r:embed="rId3"/>
          <a:stretch>
            <a:fillRect/>
          </a:stretch>
        </p:blipFill>
        <p:spPr>
          <a:xfrm>
            <a:off x="6341505" y="1469822"/>
            <a:ext cx="5078555" cy="3330779"/>
          </a:xfrm>
          <a:prstGeom prst="rect">
            <a:avLst/>
          </a:prstGeom>
        </p:spPr>
      </p:pic>
      <p:sp>
        <p:nvSpPr>
          <p:cNvPr id="11" name="CuadroTexto 10">
            <a:extLst>
              <a:ext uri="{FF2B5EF4-FFF2-40B4-BE49-F238E27FC236}">
                <a16:creationId xmlns:a16="http://schemas.microsoft.com/office/drawing/2014/main" id="{5C92EAA5-A904-7A15-34F4-81EF68C78E7F}"/>
              </a:ext>
            </a:extLst>
          </p:cNvPr>
          <p:cNvSpPr txBox="1"/>
          <p:nvPr/>
        </p:nvSpPr>
        <p:spPr>
          <a:xfrm>
            <a:off x="729005" y="4873978"/>
            <a:ext cx="10770568" cy="1200329"/>
          </a:xfrm>
          <a:prstGeom prst="rect">
            <a:avLst/>
          </a:prstGeom>
          <a:noFill/>
        </p:spPr>
        <p:txBody>
          <a:bodyPr wrap="square">
            <a:spAutoFit/>
          </a:bodyPr>
          <a:lstStyle/>
          <a:p>
            <a:pPr algn="just"/>
            <a:r>
              <a:rPr lang="es-ES" dirty="0"/>
              <a:t>Los sistemas que emplean solo tubos de choque presentan el inconveniente, que un aumento de malla puede afectar el costo en forma drástica (Aumento de hasta 20% los costos). Esto se debe a que el costo de los tubos depende solo de los largos que estos tengan. Otro inconveniente es la contaminación ambiental, en la cual, al usar mallas demasiado grandes emplean demasiados tubos que afectarán los procesos posteriores de molienda. </a:t>
            </a:r>
            <a:endParaRPr lang="es-PE" dirty="0"/>
          </a:p>
        </p:txBody>
      </p:sp>
      <p:sp>
        <p:nvSpPr>
          <p:cNvPr id="2" name="Marcador de fecha 1">
            <a:extLst>
              <a:ext uri="{FF2B5EF4-FFF2-40B4-BE49-F238E27FC236}">
                <a16:creationId xmlns:a16="http://schemas.microsoft.com/office/drawing/2014/main" id="{2C0FB9C8-940D-ABBD-150B-7EA585643D82}"/>
              </a:ext>
            </a:extLst>
          </p:cNvPr>
          <p:cNvSpPr>
            <a:spLocks noGrp="1"/>
          </p:cNvSpPr>
          <p:nvPr>
            <p:ph type="dt" sz="half" idx="10"/>
          </p:nvPr>
        </p:nvSpPr>
        <p:spPr/>
        <p:txBody>
          <a:bodyPr/>
          <a:lstStyle/>
          <a:p>
            <a:fld id="{4BF7A20A-26AD-418E-9305-80AEFFC1725A}" type="datetime1">
              <a:rPr lang="es-PE" smtClean="0"/>
              <a:t>23/02/2025</a:t>
            </a:fld>
            <a:endParaRPr lang="es-PE"/>
          </a:p>
        </p:txBody>
      </p:sp>
      <p:sp>
        <p:nvSpPr>
          <p:cNvPr id="3" name="Marcador de número de diapositiva 2">
            <a:extLst>
              <a:ext uri="{FF2B5EF4-FFF2-40B4-BE49-F238E27FC236}">
                <a16:creationId xmlns:a16="http://schemas.microsoft.com/office/drawing/2014/main" id="{D7667927-B264-D31B-0BCD-5B68FF340D37}"/>
              </a:ext>
            </a:extLst>
          </p:cNvPr>
          <p:cNvSpPr>
            <a:spLocks noGrp="1"/>
          </p:cNvSpPr>
          <p:nvPr>
            <p:ph type="sldNum" sz="quarter" idx="12"/>
          </p:nvPr>
        </p:nvSpPr>
        <p:spPr/>
        <p:txBody>
          <a:bodyPr/>
          <a:lstStyle/>
          <a:p>
            <a:fld id="{92D991C5-A440-4FEB-9835-A0DFE9D20E97}" type="slidenum">
              <a:rPr lang="es-PE" smtClean="0"/>
              <a:t>42</a:t>
            </a:fld>
            <a:endParaRPr lang="es-PE"/>
          </a:p>
        </p:txBody>
      </p:sp>
    </p:spTree>
    <p:extLst>
      <p:ext uri="{BB962C8B-B14F-4D97-AF65-F5344CB8AC3E}">
        <p14:creationId xmlns:p14="http://schemas.microsoft.com/office/powerpoint/2010/main" val="2622609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9C2CF51-CD2B-9BCE-32A2-7342D14A910A}"/>
              </a:ext>
            </a:extLst>
          </p:cNvPr>
          <p:cNvSpPr txBox="1"/>
          <p:nvPr/>
        </p:nvSpPr>
        <p:spPr>
          <a:xfrm>
            <a:off x="695739" y="601874"/>
            <a:ext cx="5317435" cy="5078313"/>
          </a:xfrm>
          <a:prstGeom prst="rect">
            <a:avLst/>
          </a:prstGeom>
          <a:noFill/>
        </p:spPr>
        <p:txBody>
          <a:bodyPr wrap="square">
            <a:spAutoFit/>
          </a:bodyPr>
          <a:lstStyle/>
          <a:p>
            <a:pPr algn="just"/>
            <a:r>
              <a:rPr lang="es-ES" b="1" dirty="0">
                <a:solidFill>
                  <a:srgbClr val="00B0F0"/>
                </a:solidFill>
              </a:rPr>
              <a:t>CONCLUSIÓN:</a:t>
            </a:r>
          </a:p>
          <a:p>
            <a:pPr algn="just"/>
            <a:endParaRPr lang="es-ES" b="1" dirty="0">
              <a:solidFill>
                <a:srgbClr val="00B0F0"/>
              </a:solidFill>
            </a:endParaRPr>
          </a:p>
          <a:p>
            <a:pPr marL="285750" indent="-285750" algn="just">
              <a:buFont typeface="Arial" panose="020B0604020202020204" pitchFamily="34" charset="0"/>
              <a:buChar char="•"/>
            </a:pPr>
            <a:r>
              <a:rPr lang="es-ES" dirty="0"/>
              <a:t>En general un aumento en la malla significa un aumento en los costos de voladura. </a:t>
            </a:r>
          </a:p>
          <a:p>
            <a:pPr marL="285750" indent="-285750" algn="just">
              <a:buFont typeface="Arial" panose="020B0604020202020204" pitchFamily="34" charset="0"/>
              <a:buChar char="•"/>
            </a:pPr>
            <a:r>
              <a:rPr lang="es-ES" dirty="0"/>
              <a:t>Se observa en mejores fragmentaciones que los sistemas electrónicos son los más caros, pero este alto costo puede ser beneficioso, en el sentido de la utilidad que ellos ofrecen al obtener mejores fragmentaciones del material y pueden ser absorbidos por una disminución de otros costos que involucran la voladura. </a:t>
            </a:r>
          </a:p>
          <a:p>
            <a:pPr marL="285750" indent="-285750" algn="just">
              <a:buFont typeface="Arial" panose="020B0604020202020204" pitchFamily="34" charset="0"/>
              <a:buChar char="•"/>
            </a:pPr>
            <a:r>
              <a:rPr lang="es-ES" dirty="0"/>
              <a:t>El almacenamiento de productos mediante sistemas tradicionales requiere de una serie amplia de números, lo que reduce los stocks . </a:t>
            </a:r>
          </a:p>
          <a:p>
            <a:pPr marL="285750" indent="-285750" algn="just">
              <a:buFont typeface="Arial" panose="020B0604020202020204" pitchFamily="34" charset="0"/>
              <a:buChar char="•"/>
            </a:pPr>
            <a:r>
              <a:rPr lang="es-ES" dirty="0"/>
              <a:t>En cambio, con los sistemas silenciosos y electrónicos estos volúmenes se reducen al emplear 3 tipos de accesorios, lo que permite mantener almacenado muchos más productos.</a:t>
            </a:r>
          </a:p>
        </p:txBody>
      </p:sp>
      <p:sp>
        <p:nvSpPr>
          <p:cNvPr id="2" name="Marcador de fecha 1">
            <a:extLst>
              <a:ext uri="{FF2B5EF4-FFF2-40B4-BE49-F238E27FC236}">
                <a16:creationId xmlns:a16="http://schemas.microsoft.com/office/drawing/2014/main" id="{EE3E18C3-15B9-BB1F-C2BC-841F45046C80}"/>
              </a:ext>
            </a:extLst>
          </p:cNvPr>
          <p:cNvSpPr>
            <a:spLocks noGrp="1"/>
          </p:cNvSpPr>
          <p:nvPr>
            <p:ph type="dt" sz="half" idx="10"/>
          </p:nvPr>
        </p:nvSpPr>
        <p:spPr/>
        <p:txBody>
          <a:bodyPr/>
          <a:lstStyle/>
          <a:p>
            <a:fld id="{61DB5FA5-0F63-4EFB-ADF0-8B9851719D09}" type="datetime1">
              <a:rPr lang="es-PE" smtClean="0"/>
              <a:t>23/02/2025</a:t>
            </a:fld>
            <a:endParaRPr lang="es-PE"/>
          </a:p>
        </p:txBody>
      </p:sp>
      <p:sp>
        <p:nvSpPr>
          <p:cNvPr id="3" name="Marcador de número de diapositiva 2">
            <a:extLst>
              <a:ext uri="{FF2B5EF4-FFF2-40B4-BE49-F238E27FC236}">
                <a16:creationId xmlns:a16="http://schemas.microsoft.com/office/drawing/2014/main" id="{2CEB8933-CFE0-FF8A-ED60-F3ADB703B565}"/>
              </a:ext>
            </a:extLst>
          </p:cNvPr>
          <p:cNvSpPr>
            <a:spLocks noGrp="1"/>
          </p:cNvSpPr>
          <p:nvPr>
            <p:ph type="sldNum" sz="quarter" idx="12"/>
          </p:nvPr>
        </p:nvSpPr>
        <p:spPr/>
        <p:txBody>
          <a:bodyPr/>
          <a:lstStyle/>
          <a:p>
            <a:fld id="{92D991C5-A440-4FEB-9835-A0DFE9D20E97}" type="slidenum">
              <a:rPr lang="es-PE" smtClean="0"/>
              <a:t>43</a:t>
            </a:fld>
            <a:endParaRPr lang="es-PE"/>
          </a:p>
        </p:txBody>
      </p:sp>
      <p:pic>
        <p:nvPicPr>
          <p:cNvPr id="4" name="Imagen 3">
            <a:extLst>
              <a:ext uri="{FF2B5EF4-FFF2-40B4-BE49-F238E27FC236}">
                <a16:creationId xmlns:a16="http://schemas.microsoft.com/office/drawing/2014/main" id="{D8DE0F21-B571-8B23-436D-91BDB78478C9}"/>
              </a:ext>
            </a:extLst>
          </p:cNvPr>
          <p:cNvPicPr>
            <a:picLocks noChangeAspect="1"/>
          </p:cNvPicPr>
          <p:nvPr/>
        </p:nvPicPr>
        <p:blipFill>
          <a:blip r:embed="rId2"/>
          <a:stretch>
            <a:fillRect/>
          </a:stretch>
        </p:blipFill>
        <p:spPr>
          <a:xfrm>
            <a:off x="6337267" y="1187582"/>
            <a:ext cx="5074428" cy="2856715"/>
          </a:xfrm>
          <a:prstGeom prst="rect">
            <a:avLst/>
          </a:prstGeom>
        </p:spPr>
      </p:pic>
      <p:pic>
        <p:nvPicPr>
          <p:cNvPr id="6" name="Imagen 5">
            <a:extLst>
              <a:ext uri="{FF2B5EF4-FFF2-40B4-BE49-F238E27FC236}">
                <a16:creationId xmlns:a16="http://schemas.microsoft.com/office/drawing/2014/main" id="{4E3F1FC6-9E27-EF7F-3DA6-88871F7BB9F2}"/>
              </a:ext>
            </a:extLst>
          </p:cNvPr>
          <p:cNvPicPr>
            <a:picLocks noChangeAspect="1"/>
          </p:cNvPicPr>
          <p:nvPr/>
        </p:nvPicPr>
        <p:blipFill>
          <a:blip r:embed="rId3"/>
          <a:srcRect l="13486" r="12950"/>
          <a:stretch/>
        </p:blipFill>
        <p:spPr>
          <a:xfrm>
            <a:off x="7976878" y="4101450"/>
            <a:ext cx="2890816" cy="2241385"/>
          </a:xfrm>
          <a:prstGeom prst="rect">
            <a:avLst/>
          </a:prstGeom>
        </p:spPr>
      </p:pic>
    </p:spTree>
    <p:extLst>
      <p:ext uri="{BB962C8B-B14F-4D97-AF65-F5344CB8AC3E}">
        <p14:creationId xmlns:p14="http://schemas.microsoft.com/office/powerpoint/2010/main" val="2158225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F1C9401A-B94B-4D71-9B56-93D4F667080E}"/>
              </a:ext>
            </a:extLst>
          </p:cNvPr>
          <p:cNvSpPr txBox="1">
            <a:spLocks/>
          </p:cNvSpPr>
          <p:nvPr/>
        </p:nvSpPr>
        <p:spPr>
          <a:xfrm>
            <a:off x="772419" y="456470"/>
            <a:ext cx="10581381" cy="6191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s-PE" sz="2700" b="1" kern="1200" dirty="0">
                <a:solidFill>
                  <a:schemeClr val="tx1"/>
                </a:solidFill>
                <a:latin typeface="+mj-lt"/>
                <a:ea typeface="+mj-ea"/>
                <a:cs typeface="+mj-cs"/>
              </a:rPr>
              <a:t>4.12. CICLO DE PERFORACIÓN Y VOLADURA ÓPTIMO</a:t>
            </a:r>
          </a:p>
        </p:txBody>
      </p:sp>
      <p:pic>
        <p:nvPicPr>
          <p:cNvPr id="5" name="Imagen 4">
            <a:extLst>
              <a:ext uri="{FF2B5EF4-FFF2-40B4-BE49-F238E27FC236}">
                <a16:creationId xmlns:a16="http://schemas.microsoft.com/office/drawing/2014/main" id="{9D892475-F876-40DB-926A-D6A75F50D4BD}"/>
              </a:ext>
            </a:extLst>
          </p:cNvPr>
          <p:cNvPicPr>
            <a:picLocks noChangeAspect="1"/>
          </p:cNvPicPr>
          <p:nvPr/>
        </p:nvPicPr>
        <p:blipFill>
          <a:blip r:embed="rId3"/>
          <a:stretch>
            <a:fillRect/>
          </a:stretch>
        </p:blipFill>
        <p:spPr>
          <a:xfrm>
            <a:off x="1286847" y="1075601"/>
            <a:ext cx="4418214" cy="5182656"/>
          </a:xfrm>
          <a:prstGeom prst="rect">
            <a:avLst/>
          </a:prstGeom>
        </p:spPr>
      </p:pic>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A9BC45B9-525D-4176-A43E-2C458E606268}" type="datetime1">
              <a:rPr lang="es-PE" smtClean="0">
                <a:solidFill>
                  <a:srgbClr val="FFFFFF"/>
                </a:solidFill>
              </a:rPr>
              <a:t>23/02/2025</a:t>
            </a:fld>
            <a:endParaRPr lang="en-US">
              <a:solidFill>
                <a:srgbClr val="FFFFFF"/>
              </a:solidFill>
            </a:endParaRPr>
          </a:p>
        </p:txBody>
      </p:sp>
      <p:sp>
        <p:nvSpPr>
          <p:cNvPr id="10" name="CuadroTexto 9">
            <a:extLst>
              <a:ext uri="{FF2B5EF4-FFF2-40B4-BE49-F238E27FC236}">
                <a16:creationId xmlns:a16="http://schemas.microsoft.com/office/drawing/2014/main" id="{31ECCB30-A878-416D-9E5A-2EE1702D1DD5}"/>
              </a:ext>
            </a:extLst>
          </p:cNvPr>
          <p:cNvSpPr txBox="1"/>
          <p:nvPr/>
        </p:nvSpPr>
        <p:spPr>
          <a:xfrm>
            <a:off x="5918618" y="1404037"/>
            <a:ext cx="5221625" cy="2024963"/>
          </a:xfrm>
          <a:prstGeom prst="rect">
            <a:avLst/>
          </a:prstGeom>
        </p:spPr>
        <p:txBody>
          <a:bodyPr vert="horz" lIns="91440" tIns="45720" rIns="91440" bIns="45720" rtlCol="0" anchor="t">
            <a:normAutofit/>
          </a:bodyPr>
          <a:lstStyle/>
          <a:p>
            <a:pPr algn="just">
              <a:lnSpc>
                <a:spcPct val="90000"/>
              </a:lnSpc>
              <a:spcAft>
                <a:spcPts val="600"/>
              </a:spcAft>
            </a:pPr>
            <a:r>
              <a:rPr lang="es-PE" sz="2000" dirty="0">
                <a:solidFill>
                  <a:schemeClr val="tx1">
                    <a:alpha val="80000"/>
                  </a:schemeClr>
                </a:solidFill>
              </a:rPr>
              <a:t>Cada paso debe ser completado la más consistentemente posible. Cada operación controla la eficacia de la próxima. Procedimientos para los diseños e implementación de diseños de voladuras deben sé definidos, documentados, seguidos y auditados para asegurar el control de calidad.</a:t>
            </a:r>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18AD23-A767-4810-842C-48D89D81303B}" type="slidenum">
              <a:rPr lang="en-US" altLang="es-PE">
                <a:solidFill>
                  <a:schemeClr val="tx1">
                    <a:alpha val="60000"/>
                  </a:schemeClr>
                </a:solidFill>
              </a:rPr>
              <a:pPr>
                <a:spcAft>
                  <a:spcPts val="600"/>
                </a:spcAft>
              </a:pPr>
              <a:t>44</a:t>
            </a:fld>
            <a:endParaRPr lang="en-US" altLang="es-PE">
              <a:solidFill>
                <a:schemeClr val="tx1">
                  <a:alpha val="60000"/>
                </a:schemeClr>
              </a:solidFill>
            </a:endParaRPr>
          </a:p>
        </p:txBody>
      </p:sp>
      <p:pic>
        <p:nvPicPr>
          <p:cNvPr id="3" name="Imagen 2">
            <a:extLst>
              <a:ext uri="{FF2B5EF4-FFF2-40B4-BE49-F238E27FC236}">
                <a16:creationId xmlns:a16="http://schemas.microsoft.com/office/drawing/2014/main" id="{50D67C3D-4473-27D8-23BF-EE27BAC6DF12}"/>
              </a:ext>
            </a:extLst>
          </p:cNvPr>
          <p:cNvPicPr>
            <a:picLocks noChangeAspect="1"/>
          </p:cNvPicPr>
          <p:nvPr/>
        </p:nvPicPr>
        <p:blipFill>
          <a:blip r:embed="rId4"/>
          <a:stretch>
            <a:fillRect/>
          </a:stretch>
        </p:blipFill>
        <p:spPr>
          <a:xfrm>
            <a:off x="6026666" y="3429000"/>
            <a:ext cx="5113577" cy="2865054"/>
          </a:xfrm>
          <a:prstGeom prst="rect">
            <a:avLst/>
          </a:prstGeom>
        </p:spPr>
      </p:pic>
    </p:spTree>
    <p:extLst>
      <p:ext uri="{BB962C8B-B14F-4D97-AF65-F5344CB8AC3E}">
        <p14:creationId xmlns:p14="http://schemas.microsoft.com/office/powerpoint/2010/main" val="518097295"/>
      </p:ext>
    </p:extLst>
  </p:cSld>
  <p:clrMapOvr>
    <a:masterClrMapping/>
  </p:clrMapOvr>
  <p:transition advTm="4000">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C4AE2-C7BB-4CC0-80C8-9F0D6B6B020D}"/>
              </a:ext>
            </a:extLst>
          </p:cNvPr>
          <p:cNvSpPr txBox="1">
            <a:spLocks/>
          </p:cNvSpPr>
          <p:nvPr/>
        </p:nvSpPr>
        <p:spPr>
          <a:xfrm>
            <a:off x="712306" y="559681"/>
            <a:ext cx="9006729" cy="559681"/>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n-US" sz="2700" b="1" kern="1200" dirty="0">
                <a:solidFill>
                  <a:schemeClr val="tx1"/>
                </a:solidFill>
                <a:latin typeface="+mj-lt"/>
                <a:ea typeface="+mj-ea"/>
                <a:cs typeface="+mj-cs"/>
              </a:rPr>
              <a:t>4.13. CLAVES DE DISEÑO PA</a:t>
            </a:r>
            <a:r>
              <a:rPr lang="en-US" sz="2700" b="1" dirty="0">
                <a:solidFill>
                  <a:schemeClr val="tx1"/>
                </a:solidFill>
              </a:rPr>
              <a:t>RA RENDIMIENTO ÓPTIMO DE EXPLOSIVOS</a:t>
            </a:r>
            <a:endParaRPr lang="en-US" sz="2700" b="1" kern="1200" dirty="0">
              <a:solidFill>
                <a:schemeClr val="tx1"/>
              </a:solidFill>
              <a:latin typeface="+mj-lt"/>
              <a:ea typeface="+mj-ea"/>
              <a:cs typeface="+mj-cs"/>
            </a:endParaRPr>
          </a:p>
        </p:txBody>
      </p:sp>
      <p:pic>
        <p:nvPicPr>
          <p:cNvPr id="4" name="Imagen 3">
            <a:extLst>
              <a:ext uri="{FF2B5EF4-FFF2-40B4-BE49-F238E27FC236}">
                <a16:creationId xmlns:a16="http://schemas.microsoft.com/office/drawing/2014/main" id="{76AB0D3E-6CC6-4034-A06D-0D73C5FD5711}"/>
              </a:ext>
            </a:extLst>
          </p:cNvPr>
          <p:cNvPicPr>
            <a:picLocks noChangeAspect="1"/>
          </p:cNvPicPr>
          <p:nvPr/>
        </p:nvPicPr>
        <p:blipFill>
          <a:blip r:embed="rId2"/>
          <a:stretch>
            <a:fillRect/>
          </a:stretch>
        </p:blipFill>
        <p:spPr>
          <a:xfrm>
            <a:off x="986555" y="1291005"/>
            <a:ext cx="4526740" cy="2753109"/>
          </a:xfrm>
          <a:prstGeom prst="rect">
            <a:avLst/>
          </a:prstGeom>
        </p:spPr>
      </p:pic>
      <p:sp>
        <p:nvSpPr>
          <p:cNvPr id="6" name="CuadroTexto 5">
            <a:extLst>
              <a:ext uri="{FF2B5EF4-FFF2-40B4-BE49-F238E27FC236}">
                <a16:creationId xmlns:a16="http://schemas.microsoft.com/office/drawing/2014/main" id="{5B36E151-0CFC-4D63-B4AF-AB5ABDA03BA3}"/>
              </a:ext>
            </a:extLst>
          </p:cNvPr>
          <p:cNvSpPr txBox="1"/>
          <p:nvPr/>
        </p:nvSpPr>
        <p:spPr>
          <a:xfrm>
            <a:off x="712306" y="4068214"/>
            <a:ext cx="5277680" cy="2323713"/>
          </a:xfrm>
          <a:prstGeom prst="rect">
            <a:avLst/>
          </a:prstGeom>
          <a:noFill/>
        </p:spPr>
        <p:txBody>
          <a:bodyPr wrap="square">
            <a:spAutoFit/>
          </a:bodyPr>
          <a:lstStyle/>
          <a:p>
            <a:pPr marL="342900" indent="-342900" algn="just">
              <a:buAutoNum type="arabicPeriod"/>
            </a:pPr>
            <a:r>
              <a:rPr lang="es-PE" sz="2000" b="1" dirty="0"/>
              <a:t>Distribución de energía de explosivos en la masa rocosa.    </a:t>
            </a:r>
          </a:p>
          <a:p>
            <a:pPr marL="342900" indent="-342900" algn="just">
              <a:buFont typeface="+mj-lt"/>
              <a:buAutoNum type="alphaLcPeriod"/>
            </a:pPr>
            <a:r>
              <a:rPr lang="es-PE" sz="1500" dirty="0"/>
              <a:t>Energía debe ser distribuida uniformemente para lograr fragmentación uniforme </a:t>
            </a:r>
          </a:p>
          <a:p>
            <a:pPr marL="342900" indent="-342900" algn="just">
              <a:buFont typeface="+mj-lt"/>
              <a:buAutoNum type="alphaLcPeriod"/>
            </a:pPr>
            <a:r>
              <a:rPr lang="es-PE" sz="1500" dirty="0"/>
              <a:t>relación adecuada entre diámetro de barreno y altura de banco </a:t>
            </a:r>
          </a:p>
          <a:p>
            <a:pPr marL="342900" indent="-342900" algn="just">
              <a:buFont typeface="+mj-lt"/>
              <a:buAutoNum type="alphaLcPeriod"/>
            </a:pPr>
            <a:r>
              <a:rPr lang="es-PE" sz="1500" dirty="0"/>
              <a:t>relación adecuada entre burden y espaciamiento </a:t>
            </a:r>
          </a:p>
          <a:p>
            <a:pPr marL="342900" indent="-342900" algn="just">
              <a:buFont typeface="+mj-lt"/>
              <a:buAutoNum type="alphaLcPeriod"/>
            </a:pPr>
            <a:r>
              <a:rPr lang="es-PE" sz="1500" dirty="0"/>
              <a:t>implementación cuidadosa del diseño </a:t>
            </a:r>
          </a:p>
          <a:p>
            <a:pPr marL="342900" indent="-342900" algn="just">
              <a:buFont typeface="+mj-lt"/>
              <a:buAutoNum type="alphaLcPeriod"/>
            </a:pPr>
            <a:r>
              <a:rPr lang="es-PE" sz="1500" dirty="0"/>
              <a:t>barrenar en ángulo si se requiere para mejorar distribución</a:t>
            </a:r>
          </a:p>
        </p:txBody>
      </p:sp>
      <p:sp>
        <p:nvSpPr>
          <p:cNvPr id="8" name="CuadroTexto 7">
            <a:extLst>
              <a:ext uri="{FF2B5EF4-FFF2-40B4-BE49-F238E27FC236}">
                <a16:creationId xmlns:a16="http://schemas.microsoft.com/office/drawing/2014/main" id="{8D7D983F-1159-4A14-AB39-66DC85FE472C}"/>
              </a:ext>
            </a:extLst>
          </p:cNvPr>
          <p:cNvSpPr txBox="1"/>
          <p:nvPr/>
        </p:nvSpPr>
        <p:spPr>
          <a:xfrm>
            <a:off x="6202016" y="1225183"/>
            <a:ext cx="5277679" cy="5139869"/>
          </a:xfrm>
          <a:prstGeom prst="rect">
            <a:avLst/>
          </a:prstGeom>
          <a:noFill/>
        </p:spPr>
        <p:txBody>
          <a:bodyPr wrap="square">
            <a:spAutoFit/>
          </a:bodyPr>
          <a:lstStyle/>
          <a:p>
            <a:pPr algn="just"/>
            <a:r>
              <a:rPr lang="es-PE" sz="2000" b="1" dirty="0"/>
              <a:t>2. Confinamiento de energía del explosivo </a:t>
            </a:r>
          </a:p>
          <a:p>
            <a:pPr marL="342900" indent="-342900" algn="just">
              <a:buFont typeface="+mj-lt"/>
              <a:buAutoNum type="alphaLcPeriod"/>
            </a:pPr>
            <a:r>
              <a:rPr lang="es-PE" sz="1600" dirty="0"/>
              <a:t>Energía del explosivo debe ser confinada suficiente tiempo después de detonación para establecer fracturas y desplazar el material </a:t>
            </a:r>
          </a:p>
          <a:p>
            <a:pPr marL="342900" indent="-342900" algn="just">
              <a:buFont typeface="+mj-lt"/>
              <a:buAutoNum type="alphaLcPeriod"/>
            </a:pPr>
            <a:r>
              <a:rPr lang="es-PE" sz="1600" dirty="0"/>
              <a:t>El paso de menor resistencia del explosivo debe ser controlado </a:t>
            </a:r>
          </a:p>
          <a:p>
            <a:pPr marL="342900" indent="-342900" algn="just">
              <a:buFont typeface="+mj-lt"/>
              <a:buAutoNum type="alphaLcPeriod"/>
            </a:pPr>
            <a:r>
              <a:rPr lang="es-PE" sz="1600" dirty="0"/>
              <a:t>Taladros deben ser cargados de acuerdo a la geología. </a:t>
            </a:r>
          </a:p>
          <a:p>
            <a:pPr marL="342900" indent="-342900" algn="just">
              <a:buFont typeface="+mj-lt"/>
              <a:buAutoNum type="alphaLcPeriod"/>
            </a:pPr>
            <a:r>
              <a:rPr lang="es-PE" sz="1600" dirty="0"/>
              <a:t>Elija configuración de tiempos de acuerdo a las condiciones de campo. </a:t>
            </a:r>
          </a:p>
          <a:p>
            <a:pPr marL="342900" indent="-342900" algn="just">
              <a:buFont typeface="+mj-lt"/>
              <a:buAutoNum type="alphaLcPeriod"/>
            </a:pPr>
            <a:r>
              <a:rPr lang="es-PE" sz="1600" dirty="0"/>
              <a:t>Use retardos bastante exactos </a:t>
            </a:r>
          </a:p>
          <a:p>
            <a:pPr algn="just"/>
            <a:endParaRPr lang="es-PE" sz="1600" dirty="0"/>
          </a:p>
          <a:p>
            <a:pPr algn="just"/>
            <a:r>
              <a:rPr lang="es-PE" sz="2000" b="1" dirty="0"/>
              <a:t>3.Nivel de energía explosiva </a:t>
            </a:r>
          </a:p>
          <a:p>
            <a:pPr marL="342900" indent="-342900" algn="just">
              <a:buFont typeface="+mj-lt"/>
              <a:buAutoNum type="alphaLcPeriod"/>
            </a:pPr>
            <a:r>
              <a:rPr lang="es-PE" sz="1600" dirty="0"/>
              <a:t>El nivel de energía debe ser suficiente para sobreponerse a la fuerza estructural y masa de roca, y a la vez proveer desplazamiento requerido </a:t>
            </a:r>
          </a:p>
          <a:p>
            <a:pPr marL="342900" indent="-342900" algn="just">
              <a:buFont typeface="+mj-lt"/>
              <a:buAutoNum type="alphaLcPeriod"/>
            </a:pPr>
            <a:r>
              <a:rPr lang="es-PE" sz="1600" dirty="0"/>
              <a:t>Determine nivel de energía en el grado de fragmentación y desplazamiento requerido </a:t>
            </a:r>
          </a:p>
          <a:p>
            <a:pPr marL="342900" indent="-342900" algn="just">
              <a:buFont typeface="+mj-lt"/>
              <a:buAutoNum type="alphaLcPeriod"/>
            </a:pPr>
            <a:r>
              <a:rPr lang="es-PE" sz="1600" dirty="0"/>
              <a:t>tome en cuenta la sensibilidad del sitio </a:t>
            </a:r>
          </a:p>
          <a:p>
            <a:pPr marL="342900" indent="-342900" algn="just">
              <a:buFont typeface="+mj-lt"/>
              <a:buAutoNum type="alphaLcPeriod"/>
            </a:pPr>
            <a:r>
              <a:rPr lang="es-PE" sz="1600" dirty="0"/>
              <a:t>Evalúe explosivos de alta energía para condiciones especiales del lugar de disparo.</a:t>
            </a:r>
          </a:p>
        </p:txBody>
      </p:sp>
      <p:sp>
        <p:nvSpPr>
          <p:cNvPr id="3" name="Marcador de fecha 2">
            <a:extLst>
              <a:ext uri="{FF2B5EF4-FFF2-40B4-BE49-F238E27FC236}">
                <a16:creationId xmlns:a16="http://schemas.microsoft.com/office/drawing/2014/main" id="{56F3FA8A-D4DD-F0CF-F39A-55AC1FC45B6E}"/>
              </a:ext>
            </a:extLst>
          </p:cNvPr>
          <p:cNvSpPr>
            <a:spLocks noGrp="1"/>
          </p:cNvSpPr>
          <p:nvPr>
            <p:ph type="dt" sz="half" idx="10"/>
          </p:nvPr>
        </p:nvSpPr>
        <p:spPr/>
        <p:txBody>
          <a:bodyPr/>
          <a:lstStyle/>
          <a:p>
            <a:fld id="{45EA3BF0-A1C3-46AC-B208-19F4949775F6}" type="datetime1">
              <a:rPr lang="es-PE" smtClean="0"/>
              <a:t>23/02/2025</a:t>
            </a:fld>
            <a:endParaRPr lang="es-PE"/>
          </a:p>
        </p:txBody>
      </p:sp>
      <p:sp>
        <p:nvSpPr>
          <p:cNvPr id="5" name="Marcador de número de diapositiva 4">
            <a:extLst>
              <a:ext uri="{FF2B5EF4-FFF2-40B4-BE49-F238E27FC236}">
                <a16:creationId xmlns:a16="http://schemas.microsoft.com/office/drawing/2014/main" id="{51CAD63D-BFE2-7580-B902-C7B0A9DD391A}"/>
              </a:ext>
            </a:extLst>
          </p:cNvPr>
          <p:cNvSpPr>
            <a:spLocks noGrp="1"/>
          </p:cNvSpPr>
          <p:nvPr>
            <p:ph type="sldNum" sz="quarter" idx="12"/>
          </p:nvPr>
        </p:nvSpPr>
        <p:spPr/>
        <p:txBody>
          <a:bodyPr/>
          <a:lstStyle/>
          <a:p>
            <a:fld id="{92D991C5-A440-4FEB-9835-A0DFE9D20E97}" type="slidenum">
              <a:rPr lang="es-PE" smtClean="0"/>
              <a:t>45</a:t>
            </a:fld>
            <a:endParaRPr lang="es-PE"/>
          </a:p>
        </p:txBody>
      </p:sp>
    </p:spTree>
    <p:extLst>
      <p:ext uri="{BB962C8B-B14F-4D97-AF65-F5344CB8AC3E}">
        <p14:creationId xmlns:p14="http://schemas.microsoft.com/office/powerpoint/2010/main" val="3023611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C4AE2-C7BB-4CC0-80C8-9F0D6B6B020D}"/>
              </a:ext>
            </a:extLst>
          </p:cNvPr>
          <p:cNvSpPr txBox="1">
            <a:spLocks/>
          </p:cNvSpPr>
          <p:nvPr/>
        </p:nvSpPr>
        <p:spPr>
          <a:xfrm>
            <a:off x="820916" y="542197"/>
            <a:ext cx="8964108" cy="61918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s-PE" sz="2050" b="1" kern="1200" noProof="0" dirty="0">
                <a:solidFill>
                  <a:schemeClr val="tx1"/>
                </a:solidFill>
                <a:latin typeface="+mj-lt"/>
                <a:ea typeface="+mj-ea"/>
                <a:cs typeface="+mj-cs"/>
              </a:rPr>
              <a:t>4.14. OPTIMIZACIÓN ECONÓMICA DEL ARRANQUE CON PERFORACIÓN Y VOLADURA</a:t>
            </a:r>
          </a:p>
        </p:txBody>
      </p:sp>
      <p:sp>
        <p:nvSpPr>
          <p:cNvPr id="3" name="Marcador de fecha 2">
            <a:extLst>
              <a:ext uri="{FF2B5EF4-FFF2-40B4-BE49-F238E27FC236}">
                <a16:creationId xmlns:a16="http://schemas.microsoft.com/office/drawing/2014/main" id="{B764BFD6-8597-39F5-ED79-0FCA5BC68AB1}"/>
              </a:ext>
            </a:extLst>
          </p:cNvPr>
          <p:cNvSpPr>
            <a:spLocks noGrp="1"/>
          </p:cNvSpPr>
          <p:nvPr>
            <p:ph type="dt" sz="half" idx="10"/>
          </p:nvPr>
        </p:nvSpPr>
        <p:spPr/>
        <p:txBody>
          <a:bodyPr/>
          <a:lstStyle/>
          <a:p>
            <a:fld id="{E75C4CDA-19EE-48D5-9D66-DD5BF91DBFDE}" type="datetime1">
              <a:rPr lang="es-PE" smtClean="0"/>
              <a:t>23/02/2025</a:t>
            </a:fld>
            <a:endParaRPr lang="es-PE"/>
          </a:p>
        </p:txBody>
      </p:sp>
      <p:sp>
        <p:nvSpPr>
          <p:cNvPr id="4" name="Marcador de número de diapositiva 3">
            <a:extLst>
              <a:ext uri="{FF2B5EF4-FFF2-40B4-BE49-F238E27FC236}">
                <a16:creationId xmlns:a16="http://schemas.microsoft.com/office/drawing/2014/main" id="{6B784367-9D37-153D-3D1F-EDC444AD46F1}"/>
              </a:ext>
            </a:extLst>
          </p:cNvPr>
          <p:cNvSpPr>
            <a:spLocks noGrp="1"/>
          </p:cNvSpPr>
          <p:nvPr>
            <p:ph type="sldNum" sz="quarter" idx="12"/>
          </p:nvPr>
        </p:nvSpPr>
        <p:spPr/>
        <p:txBody>
          <a:bodyPr/>
          <a:lstStyle/>
          <a:p>
            <a:fld id="{92D991C5-A440-4FEB-9835-A0DFE9D20E97}" type="slidenum">
              <a:rPr lang="es-PE" smtClean="0"/>
              <a:t>46</a:t>
            </a:fld>
            <a:endParaRPr lang="es-PE"/>
          </a:p>
        </p:txBody>
      </p:sp>
      <p:sp>
        <p:nvSpPr>
          <p:cNvPr id="6" name="CuadroTexto 5">
            <a:extLst>
              <a:ext uri="{FF2B5EF4-FFF2-40B4-BE49-F238E27FC236}">
                <a16:creationId xmlns:a16="http://schemas.microsoft.com/office/drawing/2014/main" id="{84E4E9FF-8500-DBF0-A837-1702894DAD4E}"/>
              </a:ext>
            </a:extLst>
          </p:cNvPr>
          <p:cNvSpPr txBox="1"/>
          <p:nvPr/>
        </p:nvSpPr>
        <p:spPr>
          <a:xfrm>
            <a:off x="786943" y="1449304"/>
            <a:ext cx="3546518" cy="4247317"/>
          </a:xfrm>
          <a:prstGeom prst="rect">
            <a:avLst/>
          </a:prstGeom>
          <a:noFill/>
        </p:spPr>
        <p:txBody>
          <a:bodyPr wrap="square">
            <a:spAutoFit/>
          </a:bodyPr>
          <a:lstStyle/>
          <a:p>
            <a:pPr algn="just"/>
            <a:r>
              <a:rPr lang="es-ES" dirty="0"/>
              <a:t>El objetivo principal del arranque con explosivos consiste en que éste se lleve a cabo con el menor coste posible, cumpliendo las especificaciones técnicas y condiciones de seguridad previstas. </a:t>
            </a:r>
          </a:p>
          <a:p>
            <a:pPr algn="just"/>
            <a:endParaRPr lang="es-ES" dirty="0"/>
          </a:p>
          <a:p>
            <a:pPr algn="just"/>
            <a:r>
              <a:rPr lang="es-ES" dirty="0"/>
              <a:t>Dentro de un proyecto de explotación, la perforación y voladura constituyen las primeras operaciones básicas, Fig. siguiente y pueden condicionar los resultados de los subsistemas posteriores. tanto en rendimientos como en costes.</a:t>
            </a:r>
            <a:endParaRPr lang="es-PE" dirty="0"/>
          </a:p>
        </p:txBody>
      </p:sp>
      <p:pic>
        <p:nvPicPr>
          <p:cNvPr id="8" name="Imagen 7">
            <a:extLst>
              <a:ext uri="{FF2B5EF4-FFF2-40B4-BE49-F238E27FC236}">
                <a16:creationId xmlns:a16="http://schemas.microsoft.com/office/drawing/2014/main" id="{8572DFCD-8986-8AC6-E830-CF444B6AD4BE}"/>
              </a:ext>
            </a:extLst>
          </p:cNvPr>
          <p:cNvPicPr>
            <a:picLocks noChangeAspect="1"/>
          </p:cNvPicPr>
          <p:nvPr/>
        </p:nvPicPr>
        <p:blipFill>
          <a:blip r:embed="rId2"/>
          <a:stretch>
            <a:fillRect/>
          </a:stretch>
        </p:blipFill>
        <p:spPr>
          <a:xfrm>
            <a:off x="4432852" y="1451499"/>
            <a:ext cx="7066722" cy="4779479"/>
          </a:xfrm>
          <a:prstGeom prst="rect">
            <a:avLst/>
          </a:prstGeom>
        </p:spPr>
      </p:pic>
    </p:spTree>
    <p:extLst>
      <p:ext uri="{BB962C8B-B14F-4D97-AF65-F5344CB8AC3E}">
        <p14:creationId xmlns:p14="http://schemas.microsoft.com/office/powerpoint/2010/main" val="195337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9D5A6-A5A2-8072-AEB2-F2598791E8B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F7824E4-95FD-0291-CA43-0DC38643ECA4}"/>
              </a:ext>
            </a:extLst>
          </p:cNvPr>
          <p:cNvSpPr txBox="1">
            <a:spLocks/>
          </p:cNvSpPr>
          <p:nvPr/>
        </p:nvSpPr>
        <p:spPr>
          <a:xfrm>
            <a:off x="820916" y="542198"/>
            <a:ext cx="8784998" cy="521060"/>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tabLst>
                <a:tab pos="0" algn="l"/>
              </a:tabLst>
            </a:pPr>
            <a:r>
              <a:rPr lang="es-PE" sz="2700" b="1" kern="1200" noProof="0" dirty="0">
                <a:solidFill>
                  <a:schemeClr val="tx1"/>
                </a:solidFill>
                <a:latin typeface="+mj-lt"/>
                <a:ea typeface="+mj-ea"/>
                <a:cs typeface="+mj-cs"/>
              </a:rPr>
              <a:t>4.15. ECONOMIA DEL BINOMIO DE PERFORACIÓN Y VOLADURA</a:t>
            </a:r>
          </a:p>
        </p:txBody>
      </p:sp>
      <p:pic>
        <p:nvPicPr>
          <p:cNvPr id="9" name="Imagen 8">
            <a:extLst>
              <a:ext uri="{FF2B5EF4-FFF2-40B4-BE49-F238E27FC236}">
                <a16:creationId xmlns:a16="http://schemas.microsoft.com/office/drawing/2014/main" id="{200A8735-13A5-9324-AD95-03CF9D970CFD}"/>
              </a:ext>
            </a:extLst>
          </p:cNvPr>
          <p:cNvPicPr>
            <a:picLocks noChangeAspect="1"/>
          </p:cNvPicPr>
          <p:nvPr/>
        </p:nvPicPr>
        <p:blipFill>
          <a:blip r:embed="rId2"/>
          <a:srcRect l="2547" r="5438" b="3141"/>
          <a:stretch/>
        </p:blipFill>
        <p:spPr>
          <a:xfrm>
            <a:off x="1029212" y="3063117"/>
            <a:ext cx="4576454" cy="3252685"/>
          </a:xfrm>
          <a:prstGeom prst="rect">
            <a:avLst/>
          </a:prstGeom>
        </p:spPr>
      </p:pic>
      <p:sp>
        <p:nvSpPr>
          <p:cNvPr id="3" name="Marcador de fecha 2">
            <a:extLst>
              <a:ext uri="{FF2B5EF4-FFF2-40B4-BE49-F238E27FC236}">
                <a16:creationId xmlns:a16="http://schemas.microsoft.com/office/drawing/2014/main" id="{D32261D0-43AF-CA11-456B-2EE8A70B7FD3}"/>
              </a:ext>
            </a:extLst>
          </p:cNvPr>
          <p:cNvSpPr>
            <a:spLocks noGrp="1"/>
          </p:cNvSpPr>
          <p:nvPr>
            <p:ph type="dt" sz="half" idx="10"/>
          </p:nvPr>
        </p:nvSpPr>
        <p:spPr/>
        <p:txBody>
          <a:bodyPr/>
          <a:lstStyle/>
          <a:p>
            <a:fld id="{E75C4CDA-19EE-48D5-9D66-DD5BF91DBFDE}" type="datetime1">
              <a:rPr lang="es-PE" smtClean="0"/>
              <a:t>23/02/2025</a:t>
            </a:fld>
            <a:endParaRPr lang="es-PE"/>
          </a:p>
        </p:txBody>
      </p:sp>
      <p:sp>
        <p:nvSpPr>
          <p:cNvPr id="4" name="Marcador de número de diapositiva 3">
            <a:extLst>
              <a:ext uri="{FF2B5EF4-FFF2-40B4-BE49-F238E27FC236}">
                <a16:creationId xmlns:a16="http://schemas.microsoft.com/office/drawing/2014/main" id="{55253E57-0DD7-5A14-37CF-7CCC60EBB359}"/>
              </a:ext>
            </a:extLst>
          </p:cNvPr>
          <p:cNvSpPr>
            <a:spLocks noGrp="1"/>
          </p:cNvSpPr>
          <p:nvPr>
            <p:ph type="sldNum" sz="quarter" idx="12"/>
          </p:nvPr>
        </p:nvSpPr>
        <p:spPr/>
        <p:txBody>
          <a:bodyPr/>
          <a:lstStyle/>
          <a:p>
            <a:fld id="{92D991C5-A440-4FEB-9835-A0DFE9D20E97}" type="slidenum">
              <a:rPr lang="es-PE" smtClean="0"/>
              <a:t>47</a:t>
            </a:fld>
            <a:endParaRPr lang="es-PE"/>
          </a:p>
        </p:txBody>
      </p:sp>
      <p:sp>
        <p:nvSpPr>
          <p:cNvPr id="6" name="CuadroTexto 5">
            <a:extLst>
              <a:ext uri="{FF2B5EF4-FFF2-40B4-BE49-F238E27FC236}">
                <a16:creationId xmlns:a16="http://schemas.microsoft.com/office/drawing/2014/main" id="{ABA71F85-2D2A-8DAB-C0CC-0A38F88FCC12}"/>
              </a:ext>
            </a:extLst>
          </p:cNvPr>
          <p:cNvSpPr txBox="1"/>
          <p:nvPr/>
        </p:nvSpPr>
        <p:spPr>
          <a:xfrm>
            <a:off x="750920" y="1109447"/>
            <a:ext cx="5345080" cy="1569660"/>
          </a:xfrm>
          <a:prstGeom prst="rect">
            <a:avLst/>
          </a:prstGeom>
          <a:noFill/>
        </p:spPr>
        <p:txBody>
          <a:bodyPr wrap="square">
            <a:spAutoFit/>
          </a:bodyPr>
          <a:lstStyle/>
          <a:p>
            <a:pPr algn="just"/>
            <a:r>
              <a:rPr lang="es-ES" sz="1600" dirty="0"/>
              <a:t>Sí se analizan los costes de perforación cuyo método de calculo se ha expuesto, y se refieren al metro lineal de taladro, se observa que, tanto para los equipos rotopercutivos como para los rotativos, dicho coste es proporcional al diámetro de los taladros. Fig. siguiente, aunque para el último sistema el gradiente de crecimiento no es tan acusado. </a:t>
            </a:r>
            <a:endParaRPr lang="es-PE" sz="1600" dirty="0"/>
          </a:p>
        </p:txBody>
      </p:sp>
      <p:sp>
        <p:nvSpPr>
          <p:cNvPr id="10" name="CuadroTexto 9">
            <a:extLst>
              <a:ext uri="{FF2B5EF4-FFF2-40B4-BE49-F238E27FC236}">
                <a16:creationId xmlns:a16="http://schemas.microsoft.com/office/drawing/2014/main" id="{DE71B46B-4331-308D-C76D-4AB812902C69}"/>
              </a:ext>
            </a:extLst>
          </p:cNvPr>
          <p:cNvSpPr txBox="1"/>
          <p:nvPr/>
        </p:nvSpPr>
        <p:spPr>
          <a:xfrm>
            <a:off x="6112986" y="1142770"/>
            <a:ext cx="5345080" cy="1569660"/>
          </a:xfrm>
          <a:prstGeom prst="rect">
            <a:avLst/>
          </a:prstGeom>
          <a:noFill/>
        </p:spPr>
        <p:txBody>
          <a:bodyPr wrap="square">
            <a:spAutoFit/>
          </a:bodyPr>
          <a:lstStyle/>
          <a:p>
            <a:pPr algn="just"/>
            <a:r>
              <a:rPr lang="es-ES" sz="1600" dirty="0"/>
              <a:t>Al tener en cuenta el rendimiento de arranque de la voladura, también conocido por perforación específica, los costes de perforación por metro cúbico de roca evolucionan según las curvas de la Fig. siguiente. En este caso aparecen cuatro curvas, que corresponden a las combinaciones respectivas de la facilidad de perforación y voladura de las rocas</a:t>
            </a:r>
            <a:endParaRPr lang="es-PE" sz="1600" dirty="0"/>
          </a:p>
        </p:txBody>
      </p:sp>
      <p:pic>
        <p:nvPicPr>
          <p:cNvPr id="12" name="Imagen 11">
            <a:extLst>
              <a:ext uri="{FF2B5EF4-FFF2-40B4-BE49-F238E27FC236}">
                <a16:creationId xmlns:a16="http://schemas.microsoft.com/office/drawing/2014/main" id="{4F4CD6A4-7C4C-5464-7345-CE02DAFD9156}"/>
              </a:ext>
            </a:extLst>
          </p:cNvPr>
          <p:cNvPicPr>
            <a:picLocks noChangeAspect="1"/>
          </p:cNvPicPr>
          <p:nvPr/>
        </p:nvPicPr>
        <p:blipFill>
          <a:blip r:embed="rId3"/>
          <a:stretch>
            <a:fillRect/>
          </a:stretch>
        </p:blipFill>
        <p:spPr>
          <a:xfrm>
            <a:off x="6804049" y="2673633"/>
            <a:ext cx="3962953" cy="3642170"/>
          </a:xfrm>
          <a:prstGeom prst="rect">
            <a:avLst/>
          </a:prstGeom>
        </p:spPr>
      </p:pic>
    </p:spTree>
    <p:extLst>
      <p:ext uri="{BB962C8B-B14F-4D97-AF65-F5344CB8AC3E}">
        <p14:creationId xmlns:p14="http://schemas.microsoft.com/office/powerpoint/2010/main" val="173638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5FAE560A-FC7F-44D9-A9A5-C7DC5240A9F8}"/>
              </a:ext>
            </a:extLst>
          </p:cNvPr>
          <p:cNvSpPr txBox="1"/>
          <p:nvPr/>
        </p:nvSpPr>
        <p:spPr>
          <a:xfrm>
            <a:off x="725557" y="677493"/>
            <a:ext cx="5287617" cy="5632311"/>
          </a:xfrm>
          <a:prstGeom prst="rect">
            <a:avLst/>
          </a:prstGeom>
          <a:noFill/>
        </p:spPr>
        <p:txBody>
          <a:bodyPr wrap="square">
            <a:spAutoFit/>
          </a:bodyPr>
          <a:lstStyle/>
          <a:p>
            <a:pPr algn="just"/>
            <a:r>
              <a:rPr lang="es-PE" dirty="0"/>
              <a:t>Como puede observarse, los costes disminuyen de forma apreciable al aumentar el diámetro de los taladros con el salto de perforación con martillo en fondo a la perforación rotativa. </a:t>
            </a:r>
          </a:p>
          <a:p>
            <a:pPr algn="just"/>
            <a:endParaRPr lang="es-PE" dirty="0"/>
          </a:p>
          <a:p>
            <a:pPr algn="just"/>
            <a:r>
              <a:rPr lang="es-PE" dirty="0"/>
              <a:t>No debe olvidarse que al perforar con triconos la vida de los cojinetes depende del tamaño de éstos, y que entonces al aumentar el diámetro pueden transmitirse mayores empujes, sin afectar a la duración de los triconos, incrementando las productividades y rendimientos de perforación. En cuanto a los costes de voladura, éstos incluyen los siguientes conceptos: </a:t>
            </a:r>
          </a:p>
          <a:p>
            <a:pPr algn="just"/>
            <a:endParaRPr lang="es-PE" dirty="0"/>
          </a:p>
          <a:p>
            <a:pPr marL="285750" indent="-285750">
              <a:buFont typeface="Arial" panose="020B0604020202020204" pitchFamily="34" charset="0"/>
              <a:buChar char="•"/>
            </a:pPr>
            <a:r>
              <a:rPr lang="es-PE" dirty="0"/>
              <a:t>Explosivos, de las cargas de fondo y columna. </a:t>
            </a:r>
          </a:p>
          <a:p>
            <a:pPr marL="285750" indent="-285750">
              <a:buFont typeface="Arial" panose="020B0604020202020204" pitchFamily="34" charset="0"/>
              <a:buChar char="•"/>
            </a:pPr>
            <a:r>
              <a:rPr lang="es-PE" dirty="0"/>
              <a:t>Multiplicadores. </a:t>
            </a:r>
          </a:p>
          <a:p>
            <a:pPr marL="285750" indent="-285750">
              <a:buFont typeface="Arial" panose="020B0604020202020204" pitchFamily="34" charset="0"/>
              <a:buChar char="•"/>
            </a:pPr>
            <a:r>
              <a:rPr lang="es-PE" dirty="0"/>
              <a:t>Cordón detonante. </a:t>
            </a:r>
          </a:p>
          <a:p>
            <a:pPr marL="285750" indent="-285750">
              <a:buFont typeface="Arial" panose="020B0604020202020204" pitchFamily="34" charset="0"/>
              <a:buChar char="•"/>
            </a:pPr>
            <a:r>
              <a:rPr lang="es-PE" dirty="0"/>
              <a:t>Detonadores eléctricos. </a:t>
            </a:r>
          </a:p>
          <a:p>
            <a:pPr marL="285750" indent="-285750">
              <a:buFont typeface="Arial" panose="020B0604020202020204" pitchFamily="34" charset="0"/>
              <a:buChar char="•"/>
            </a:pPr>
            <a:r>
              <a:rPr lang="es-PE" dirty="0"/>
              <a:t>Otros accesorios: explosor, conectadores, línea de tiro, comprobador de línea, etc.</a:t>
            </a:r>
          </a:p>
          <a:p>
            <a:pPr marL="285750" indent="-285750">
              <a:buFont typeface="Arial" panose="020B0604020202020204" pitchFamily="34" charset="0"/>
              <a:buChar char="•"/>
            </a:pPr>
            <a:r>
              <a:rPr lang="es-PE" dirty="0"/>
              <a:t>Mano de obra.</a:t>
            </a:r>
          </a:p>
        </p:txBody>
      </p:sp>
      <p:sp>
        <p:nvSpPr>
          <p:cNvPr id="10" name="CuadroTexto 9">
            <a:extLst>
              <a:ext uri="{FF2B5EF4-FFF2-40B4-BE49-F238E27FC236}">
                <a16:creationId xmlns:a16="http://schemas.microsoft.com/office/drawing/2014/main" id="{538F41FF-6996-423B-BE38-FDDA45C89BE0}"/>
              </a:ext>
            </a:extLst>
          </p:cNvPr>
          <p:cNvSpPr txBox="1"/>
          <p:nvPr/>
        </p:nvSpPr>
        <p:spPr>
          <a:xfrm>
            <a:off x="6188765" y="1098198"/>
            <a:ext cx="5287617" cy="4247317"/>
          </a:xfrm>
          <a:prstGeom prst="rect">
            <a:avLst/>
          </a:prstGeom>
          <a:noFill/>
        </p:spPr>
        <p:txBody>
          <a:bodyPr wrap="square">
            <a:spAutoFit/>
          </a:bodyPr>
          <a:lstStyle/>
          <a:p>
            <a:pPr algn="just"/>
            <a:r>
              <a:rPr lang="es-PE" dirty="0"/>
              <a:t>Además, es preciso considerar un coste adicional debido a la fragmentación secundaria de los bolos o bloques de roca con un tamaño no admisible para los equipos de carga, transporte y trituración. </a:t>
            </a:r>
          </a:p>
          <a:p>
            <a:pPr algn="just"/>
            <a:endParaRPr lang="es-PE" dirty="0"/>
          </a:p>
          <a:p>
            <a:pPr algn="just"/>
            <a:r>
              <a:rPr lang="es-PE" dirty="0"/>
              <a:t>Para que una operación de arranque se considere aceptable, el volumen de taqueo debe mantenerse por debajo del 5% del volumen total arrancado en la voladura primaria.</a:t>
            </a:r>
          </a:p>
          <a:p>
            <a:pPr algn="just"/>
            <a:endParaRPr lang="es-PE" dirty="0"/>
          </a:p>
          <a:p>
            <a:pPr algn="just"/>
            <a:r>
              <a:rPr lang="es-PE" dirty="0"/>
              <a:t>La variación de los costes de voladura al aumentar el diámetro de los barrenos es distinta a los de perforación, pues parte de las ventajas que aparecen quedan compensadas con algunos inconvenientes que se citan a continuación. </a:t>
            </a:r>
          </a:p>
        </p:txBody>
      </p:sp>
      <p:sp>
        <p:nvSpPr>
          <p:cNvPr id="3" name="Marcador de fecha 2">
            <a:extLst>
              <a:ext uri="{FF2B5EF4-FFF2-40B4-BE49-F238E27FC236}">
                <a16:creationId xmlns:a16="http://schemas.microsoft.com/office/drawing/2014/main" id="{06CCD928-A27A-C1EE-AE9E-71EE1959419D}"/>
              </a:ext>
            </a:extLst>
          </p:cNvPr>
          <p:cNvSpPr>
            <a:spLocks noGrp="1"/>
          </p:cNvSpPr>
          <p:nvPr>
            <p:ph type="dt" sz="half" idx="10"/>
          </p:nvPr>
        </p:nvSpPr>
        <p:spPr/>
        <p:txBody>
          <a:bodyPr/>
          <a:lstStyle/>
          <a:p>
            <a:fld id="{BF86B060-4BB3-4BF1-BD1A-0B914C284A77}" type="datetime1">
              <a:rPr lang="es-PE" smtClean="0"/>
              <a:t>23/02/2025</a:t>
            </a:fld>
            <a:endParaRPr lang="es-PE" dirty="0"/>
          </a:p>
        </p:txBody>
      </p:sp>
      <p:sp>
        <p:nvSpPr>
          <p:cNvPr id="4" name="Marcador de número de diapositiva 3">
            <a:extLst>
              <a:ext uri="{FF2B5EF4-FFF2-40B4-BE49-F238E27FC236}">
                <a16:creationId xmlns:a16="http://schemas.microsoft.com/office/drawing/2014/main" id="{C5CC9FB1-A687-E50F-CC6F-6E30B829B9B0}"/>
              </a:ext>
            </a:extLst>
          </p:cNvPr>
          <p:cNvSpPr>
            <a:spLocks noGrp="1"/>
          </p:cNvSpPr>
          <p:nvPr>
            <p:ph type="sldNum" sz="quarter" idx="12"/>
          </p:nvPr>
        </p:nvSpPr>
        <p:spPr/>
        <p:txBody>
          <a:bodyPr/>
          <a:lstStyle/>
          <a:p>
            <a:fld id="{92D991C5-A440-4FEB-9835-A0DFE9D20E97}" type="slidenum">
              <a:rPr lang="es-PE" smtClean="0"/>
              <a:t>48</a:t>
            </a:fld>
            <a:endParaRPr lang="es-PE"/>
          </a:p>
        </p:txBody>
      </p:sp>
    </p:spTree>
    <p:extLst>
      <p:ext uri="{BB962C8B-B14F-4D97-AF65-F5344CB8AC3E}">
        <p14:creationId xmlns:p14="http://schemas.microsoft.com/office/powerpoint/2010/main" val="2562387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7294546-355B-4B46-A6FE-1F88AC3808C9}"/>
              </a:ext>
            </a:extLst>
          </p:cNvPr>
          <p:cNvSpPr txBox="1"/>
          <p:nvPr/>
        </p:nvSpPr>
        <p:spPr>
          <a:xfrm>
            <a:off x="755072" y="1096455"/>
            <a:ext cx="10766368" cy="461665"/>
          </a:xfrm>
          <a:prstGeom prst="rect">
            <a:avLst/>
          </a:prstGeom>
          <a:noFill/>
        </p:spPr>
        <p:txBody>
          <a:bodyPr wrap="square">
            <a:spAutoFit/>
          </a:bodyPr>
          <a:lstStyle/>
          <a:p>
            <a:r>
              <a:rPr lang="es-PE" sz="2400" b="1" dirty="0"/>
              <a:t>VENTAJAS Y DESVENTAJAS  AL INCREMENTAR EL DIÁMETRO DE PERFORACIÓN</a:t>
            </a:r>
          </a:p>
        </p:txBody>
      </p:sp>
      <p:sp>
        <p:nvSpPr>
          <p:cNvPr id="9" name="CuadroTexto 8">
            <a:extLst>
              <a:ext uri="{FF2B5EF4-FFF2-40B4-BE49-F238E27FC236}">
                <a16:creationId xmlns:a16="http://schemas.microsoft.com/office/drawing/2014/main" id="{7FFF6F0D-EEE8-4EE4-B866-F0ECE761223C}"/>
              </a:ext>
            </a:extLst>
          </p:cNvPr>
          <p:cNvSpPr txBox="1"/>
          <p:nvPr/>
        </p:nvSpPr>
        <p:spPr>
          <a:xfrm>
            <a:off x="640807" y="1611636"/>
            <a:ext cx="1420749" cy="369332"/>
          </a:xfrm>
          <a:prstGeom prst="rect">
            <a:avLst/>
          </a:prstGeom>
          <a:noFill/>
        </p:spPr>
        <p:txBody>
          <a:bodyPr wrap="square">
            <a:spAutoFit/>
          </a:bodyPr>
          <a:lstStyle/>
          <a:p>
            <a:r>
              <a:rPr lang="es-PE" b="1" dirty="0">
                <a:solidFill>
                  <a:schemeClr val="accent6">
                    <a:lumMod val="50000"/>
                  </a:schemeClr>
                </a:solidFill>
              </a:rPr>
              <a:t>Ventajas</a:t>
            </a:r>
          </a:p>
        </p:txBody>
      </p:sp>
      <p:sp>
        <p:nvSpPr>
          <p:cNvPr id="12" name="CuadroTexto 11">
            <a:extLst>
              <a:ext uri="{FF2B5EF4-FFF2-40B4-BE49-F238E27FC236}">
                <a16:creationId xmlns:a16="http://schemas.microsoft.com/office/drawing/2014/main" id="{04BFFEC0-71B1-4865-888A-A0F21CA3BB0B}"/>
              </a:ext>
            </a:extLst>
          </p:cNvPr>
          <p:cNvSpPr txBox="1"/>
          <p:nvPr/>
        </p:nvSpPr>
        <p:spPr>
          <a:xfrm>
            <a:off x="7726022" y="1611636"/>
            <a:ext cx="1420749" cy="369332"/>
          </a:xfrm>
          <a:prstGeom prst="rect">
            <a:avLst/>
          </a:prstGeom>
          <a:noFill/>
        </p:spPr>
        <p:txBody>
          <a:bodyPr wrap="square">
            <a:spAutoFit/>
          </a:bodyPr>
          <a:lstStyle/>
          <a:p>
            <a:r>
              <a:rPr lang="es-PE" b="1" dirty="0">
                <a:solidFill>
                  <a:schemeClr val="accent6">
                    <a:lumMod val="50000"/>
                  </a:schemeClr>
                </a:solidFill>
              </a:rPr>
              <a:t>Desventajas</a:t>
            </a:r>
          </a:p>
        </p:txBody>
      </p:sp>
      <p:sp>
        <p:nvSpPr>
          <p:cNvPr id="13" name="CuadroTexto 12">
            <a:extLst>
              <a:ext uri="{FF2B5EF4-FFF2-40B4-BE49-F238E27FC236}">
                <a16:creationId xmlns:a16="http://schemas.microsoft.com/office/drawing/2014/main" id="{42B2B4D7-E19C-4CAD-A19A-F7400452118C}"/>
              </a:ext>
            </a:extLst>
          </p:cNvPr>
          <p:cNvSpPr txBox="1"/>
          <p:nvPr/>
        </p:nvSpPr>
        <p:spPr>
          <a:xfrm>
            <a:off x="381659" y="2119466"/>
            <a:ext cx="5241177" cy="3416320"/>
          </a:xfrm>
          <a:prstGeom prst="rect">
            <a:avLst/>
          </a:prstGeom>
          <a:noFill/>
        </p:spPr>
        <p:txBody>
          <a:bodyPr wrap="square">
            <a:spAutoFit/>
          </a:bodyPr>
          <a:lstStyle/>
          <a:p>
            <a:pPr marL="285750" indent="-285750" algn="just">
              <a:buFont typeface="Arial" panose="020B0604020202020204" pitchFamily="34" charset="0"/>
              <a:buChar char="•"/>
            </a:pPr>
            <a:r>
              <a:rPr lang="es-PE" dirty="0"/>
              <a:t>Aumenta la velocidad de detonación de los explosivos, y por consiguiente la Energía de Tensión desarrollada por éstos. </a:t>
            </a:r>
          </a:p>
          <a:p>
            <a:pPr marL="285750" indent="-285750" algn="just">
              <a:buFont typeface="Arial" panose="020B0604020202020204" pitchFamily="34" charset="0"/>
              <a:buChar char="•"/>
            </a:pPr>
            <a:r>
              <a:rPr lang="es-PE" dirty="0"/>
              <a:t>Facilita el empleo de explosivos a granel y la mecanización de la carga con el consiguiente ahorro, tanto en el precio de los explosivos como en la cantidad de mano de obra que se requiere. Esta es la ventaja más importante. </a:t>
            </a:r>
          </a:p>
          <a:p>
            <a:pPr marL="285750" indent="-285750" algn="just">
              <a:buFont typeface="Arial" panose="020B0604020202020204" pitchFamily="34" charset="0"/>
              <a:buChar char="•"/>
            </a:pPr>
            <a:r>
              <a:rPr lang="es-PE" dirty="0"/>
              <a:t>La planificación y el control de las voladuras grandes es más sencillo y completo que en las voladuras pequeñas, fundamentalmente por el número que se precisa de éstas. </a:t>
            </a:r>
          </a:p>
        </p:txBody>
      </p:sp>
      <p:sp>
        <p:nvSpPr>
          <p:cNvPr id="14" name="CuadroTexto 13">
            <a:extLst>
              <a:ext uri="{FF2B5EF4-FFF2-40B4-BE49-F238E27FC236}">
                <a16:creationId xmlns:a16="http://schemas.microsoft.com/office/drawing/2014/main" id="{1790C79E-BFB7-4513-BD08-F78B134B0AC0}"/>
              </a:ext>
            </a:extLst>
          </p:cNvPr>
          <p:cNvSpPr txBox="1"/>
          <p:nvPr/>
        </p:nvSpPr>
        <p:spPr>
          <a:xfrm>
            <a:off x="6077329" y="2040194"/>
            <a:ext cx="5793246" cy="3970318"/>
          </a:xfrm>
          <a:prstGeom prst="rect">
            <a:avLst/>
          </a:prstGeom>
          <a:noFill/>
        </p:spPr>
        <p:txBody>
          <a:bodyPr wrap="square">
            <a:spAutoFit/>
          </a:bodyPr>
          <a:lstStyle/>
          <a:p>
            <a:pPr marL="285750" indent="-285750" algn="just">
              <a:buFont typeface="Arial" panose="020B0604020202020204" pitchFamily="34" charset="0"/>
              <a:buChar char="•"/>
            </a:pPr>
            <a:r>
              <a:rPr lang="es-PE" dirty="0"/>
              <a:t>Los consumos específicos que se necesitan son mayores para una misma granulometría, pues las cargas están peor distribuidas espacialmente en el interior del macizo rocoso, y el control estructural de las rocas cada vez es más importante.</a:t>
            </a:r>
          </a:p>
          <a:p>
            <a:pPr marL="285750" indent="-285750" algn="just">
              <a:buFont typeface="Arial" panose="020B0604020202020204" pitchFamily="34" charset="0"/>
              <a:buChar char="•"/>
            </a:pPr>
            <a:r>
              <a:rPr lang="es-PE" dirty="0"/>
              <a:t>Los sistemas de iniciación y cebado deben ser más fiables y eficientes. </a:t>
            </a:r>
          </a:p>
          <a:p>
            <a:pPr marL="285750" indent="-285750" algn="just">
              <a:buFont typeface="Arial" panose="020B0604020202020204" pitchFamily="34" charset="0"/>
              <a:buChar char="•"/>
            </a:pPr>
            <a:r>
              <a:rPr lang="es-PE" dirty="0"/>
              <a:t>Limitaciones por el tamaño de los equipos de carga y transporte. </a:t>
            </a:r>
          </a:p>
          <a:p>
            <a:pPr marL="285750" indent="-285750" algn="just">
              <a:buFont typeface="Arial" panose="020B0604020202020204" pitchFamily="34" charset="0"/>
              <a:buChar char="•"/>
            </a:pPr>
            <a:r>
              <a:rPr lang="es-PE" dirty="0"/>
              <a:t>Niveles de vibraciones y onda aérea más altos. </a:t>
            </a:r>
          </a:p>
          <a:p>
            <a:pPr marL="285750" indent="-285750" algn="just">
              <a:buFont typeface="Arial" panose="020B0604020202020204" pitchFamily="34" charset="0"/>
              <a:buChar char="•"/>
            </a:pPr>
            <a:r>
              <a:rPr lang="es-PE" dirty="0"/>
              <a:t>Mayor riesgo de proyecciones, por el tamaño de los fragmentos y el alcance de éstos. </a:t>
            </a:r>
          </a:p>
          <a:p>
            <a:pPr marL="285750" indent="-285750" algn="just">
              <a:buFont typeface="Arial" panose="020B0604020202020204" pitchFamily="34" charset="0"/>
              <a:buChar char="•"/>
            </a:pPr>
            <a:r>
              <a:rPr lang="es-PE" dirty="0"/>
              <a:t>Fracturación del macizo remanente más intensa. </a:t>
            </a:r>
          </a:p>
          <a:p>
            <a:pPr marL="285750" indent="-285750" algn="just">
              <a:buFont typeface="Arial" panose="020B0604020202020204" pitchFamily="34" charset="0"/>
              <a:buChar char="•"/>
            </a:pPr>
            <a:r>
              <a:rPr lang="es-PE" dirty="0"/>
              <a:t>Aumento de la dilución en las explotaciones mineras. </a:t>
            </a:r>
          </a:p>
        </p:txBody>
      </p:sp>
      <p:sp>
        <p:nvSpPr>
          <p:cNvPr id="3" name="Marcador de fecha 2">
            <a:extLst>
              <a:ext uri="{FF2B5EF4-FFF2-40B4-BE49-F238E27FC236}">
                <a16:creationId xmlns:a16="http://schemas.microsoft.com/office/drawing/2014/main" id="{9A2F792D-4471-A6B4-9672-7E5E847CA58C}"/>
              </a:ext>
            </a:extLst>
          </p:cNvPr>
          <p:cNvSpPr>
            <a:spLocks noGrp="1"/>
          </p:cNvSpPr>
          <p:nvPr>
            <p:ph type="dt" sz="half" idx="10"/>
          </p:nvPr>
        </p:nvSpPr>
        <p:spPr/>
        <p:txBody>
          <a:bodyPr/>
          <a:lstStyle/>
          <a:p>
            <a:fld id="{05F0D217-540C-4F52-AA8A-6CDF8553EAE8}" type="datetime1">
              <a:rPr lang="es-PE" smtClean="0"/>
              <a:t>23/02/2025</a:t>
            </a:fld>
            <a:endParaRPr lang="es-PE"/>
          </a:p>
        </p:txBody>
      </p:sp>
      <p:sp>
        <p:nvSpPr>
          <p:cNvPr id="4" name="Marcador de número de diapositiva 3">
            <a:extLst>
              <a:ext uri="{FF2B5EF4-FFF2-40B4-BE49-F238E27FC236}">
                <a16:creationId xmlns:a16="http://schemas.microsoft.com/office/drawing/2014/main" id="{A7D09644-5420-375F-07B0-FE82EE0C04EC}"/>
              </a:ext>
            </a:extLst>
          </p:cNvPr>
          <p:cNvSpPr>
            <a:spLocks noGrp="1"/>
          </p:cNvSpPr>
          <p:nvPr>
            <p:ph type="sldNum" sz="quarter" idx="12"/>
          </p:nvPr>
        </p:nvSpPr>
        <p:spPr/>
        <p:txBody>
          <a:bodyPr/>
          <a:lstStyle/>
          <a:p>
            <a:fld id="{92D991C5-A440-4FEB-9835-A0DFE9D20E97}" type="slidenum">
              <a:rPr lang="es-PE" smtClean="0"/>
              <a:t>49</a:t>
            </a:fld>
            <a:endParaRPr lang="es-PE"/>
          </a:p>
        </p:txBody>
      </p:sp>
    </p:spTree>
    <p:extLst>
      <p:ext uri="{BB962C8B-B14F-4D97-AF65-F5344CB8AC3E}">
        <p14:creationId xmlns:p14="http://schemas.microsoft.com/office/powerpoint/2010/main" val="71603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EA79A-688C-F33B-5DAF-38A495EF40BF}"/>
              </a:ext>
            </a:extLst>
          </p:cNvPr>
          <p:cNvSpPr>
            <a:spLocks noGrp="1"/>
          </p:cNvSpPr>
          <p:nvPr>
            <p:ph type="title"/>
          </p:nvPr>
        </p:nvSpPr>
        <p:spPr>
          <a:xfrm>
            <a:off x="838200" y="365125"/>
            <a:ext cx="10515600" cy="757997"/>
          </a:xfrm>
        </p:spPr>
        <p:txBody>
          <a:bodyPr>
            <a:normAutofit/>
          </a:bodyPr>
          <a:lstStyle/>
          <a:p>
            <a:r>
              <a:rPr lang="es-PE" sz="3600" b="1" dirty="0"/>
              <a:t>INTRODUCCIÓN</a:t>
            </a:r>
          </a:p>
        </p:txBody>
      </p:sp>
      <p:sp>
        <p:nvSpPr>
          <p:cNvPr id="5" name="CuadroTexto 4">
            <a:extLst>
              <a:ext uri="{FF2B5EF4-FFF2-40B4-BE49-F238E27FC236}">
                <a16:creationId xmlns:a16="http://schemas.microsoft.com/office/drawing/2014/main" id="{5D62AEB2-74F5-AF6A-E1D6-5188DAF9599F}"/>
              </a:ext>
            </a:extLst>
          </p:cNvPr>
          <p:cNvSpPr txBox="1"/>
          <p:nvPr/>
        </p:nvSpPr>
        <p:spPr>
          <a:xfrm>
            <a:off x="705678" y="1123122"/>
            <a:ext cx="5317435" cy="2585323"/>
          </a:xfrm>
          <a:prstGeom prst="rect">
            <a:avLst/>
          </a:prstGeom>
          <a:noFill/>
        </p:spPr>
        <p:txBody>
          <a:bodyPr wrap="square">
            <a:spAutoFit/>
          </a:bodyPr>
          <a:lstStyle/>
          <a:p>
            <a:pPr algn="just"/>
            <a:r>
              <a:rPr lang="es-ES" dirty="0"/>
              <a:t>Los principales activos de una compañía minera son sus reservas y recursos, que son los minerales que contienen materiales económicos que son viables para la extracción. Es importante poder leer una declaración de reservas y recursos y comprender qué información se debe extraer de ella para hacer el modelo financiero. La siguiente tabla contiene información utilizada para producir el flujo de efectivo anual que acumulamos en el modelo financiero. </a:t>
            </a:r>
            <a:endParaRPr lang="es-PE" dirty="0"/>
          </a:p>
        </p:txBody>
      </p:sp>
      <p:pic>
        <p:nvPicPr>
          <p:cNvPr id="7" name="Imagen 6">
            <a:extLst>
              <a:ext uri="{FF2B5EF4-FFF2-40B4-BE49-F238E27FC236}">
                <a16:creationId xmlns:a16="http://schemas.microsoft.com/office/drawing/2014/main" id="{DDD6AE9E-F299-81B2-8BC0-C30D3C45661D}"/>
              </a:ext>
            </a:extLst>
          </p:cNvPr>
          <p:cNvPicPr>
            <a:picLocks noChangeAspect="1"/>
          </p:cNvPicPr>
          <p:nvPr/>
        </p:nvPicPr>
        <p:blipFill>
          <a:blip r:embed="rId2"/>
          <a:stretch>
            <a:fillRect/>
          </a:stretch>
        </p:blipFill>
        <p:spPr>
          <a:xfrm>
            <a:off x="829236" y="3612994"/>
            <a:ext cx="5047458" cy="2705857"/>
          </a:xfrm>
          <a:prstGeom prst="rect">
            <a:avLst/>
          </a:prstGeom>
        </p:spPr>
      </p:pic>
      <p:sp>
        <p:nvSpPr>
          <p:cNvPr id="9" name="CuadroTexto 8">
            <a:extLst>
              <a:ext uri="{FF2B5EF4-FFF2-40B4-BE49-F238E27FC236}">
                <a16:creationId xmlns:a16="http://schemas.microsoft.com/office/drawing/2014/main" id="{DA170384-E905-25E7-AD7E-8E8A73E27D2D}"/>
              </a:ext>
            </a:extLst>
          </p:cNvPr>
          <p:cNvSpPr txBox="1"/>
          <p:nvPr/>
        </p:nvSpPr>
        <p:spPr>
          <a:xfrm>
            <a:off x="6098773" y="1212337"/>
            <a:ext cx="5387550" cy="5016758"/>
          </a:xfrm>
          <a:prstGeom prst="rect">
            <a:avLst/>
          </a:prstGeom>
          <a:noFill/>
        </p:spPr>
        <p:txBody>
          <a:bodyPr wrap="square">
            <a:spAutoFit/>
          </a:bodyPr>
          <a:lstStyle/>
          <a:p>
            <a:pPr marL="285750" indent="-285750" algn="just">
              <a:buFont typeface="Arial" panose="020B0604020202020204" pitchFamily="34" charset="0"/>
              <a:buChar char="•"/>
            </a:pPr>
            <a:r>
              <a:rPr lang="es-ES" sz="1600" b="1" dirty="0"/>
              <a:t>Mineral:</a:t>
            </a:r>
            <a:r>
              <a:rPr lang="es-ES" sz="1600" dirty="0"/>
              <a:t> Roca que contiene metal que es económico para minar (medido en toneladas métricas). </a:t>
            </a:r>
          </a:p>
          <a:p>
            <a:pPr marL="285750" indent="-285750" algn="just">
              <a:buFont typeface="Arial" panose="020B0604020202020204" pitchFamily="34" charset="0"/>
              <a:buChar char="•"/>
            </a:pPr>
            <a:r>
              <a:rPr lang="es-ES" sz="1600" b="1" dirty="0"/>
              <a:t>Ley:</a:t>
            </a:r>
            <a:r>
              <a:rPr lang="es-ES" sz="1600" dirty="0"/>
              <a:t> la cantidad de metal contenido por unidad de mineral (gramos / tonelada o%) </a:t>
            </a:r>
          </a:p>
          <a:p>
            <a:pPr marL="285750" indent="-285750" algn="just">
              <a:buFont typeface="Arial" panose="020B0604020202020204" pitchFamily="34" charset="0"/>
              <a:buChar char="•"/>
            </a:pPr>
            <a:r>
              <a:rPr lang="es-ES" sz="1600" b="1" dirty="0"/>
              <a:t>Recuperación:</a:t>
            </a:r>
            <a:r>
              <a:rPr lang="es-ES" sz="1600" dirty="0"/>
              <a:t> el porcentaje de metal que se puede recuperar del mineral después del proceso de extracción (%) </a:t>
            </a:r>
          </a:p>
          <a:p>
            <a:pPr marL="285750" indent="-285750" algn="just">
              <a:buFont typeface="Arial" panose="020B0604020202020204" pitchFamily="34" charset="0"/>
              <a:buChar char="•"/>
            </a:pPr>
            <a:r>
              <a:rPr lang="es-ES" sz="1600" b="1" dirty="0"/>
              <a:t>Producción: </a:t>
            </a:r>
            <a:r>
              <a:rPr lang="es-ES" sz="1600" dirty="0"/>
              <a:t>La cantidad de metal producido (oz / año). </a:t>
            </a:r>
          </a:p>
          <a:p>
            <a:pPr marL="285750" indent="-285750" algn="just">
              <a:buFont typeface="Arial" panose="020B0604020202020204" pitchFamily="34" charset="0"/>
              <a:buChar char="•"/>
            </a:pPr>
            <a:r>
              <a:rPr lang="es-ES" sz="1600" b="1" dirty="0" err="1"/>
              <a:t>Pagabilidad</a:t>
            </a:r>
            <a:r>
              <a:rPr lang="es-ES" sz="1600" b="1" dirty="0"/>
              <a:t>:</a:t>
            </a:r>
            <a:r>
              <a:rPr lang="es-ES" sz="1600" dirty="0"/>
              <a:t> Según los términos de la fundición, se refiere a la cantidad de dinero que se paga o al porcentaje del metal al que se le paga el precio total por </a:t>
            </a:r>
          </a:p>
          <a:p>
            <a:pPr marL="285750" indent="-285750" algn="just">
              <a:buFont typeface="Arial" panose="020B0604020202020204" pitchFamily="34" charset="0"/>
              <a:buChar char="•"/>
            </a:pPr>
            <a:r>
              <a:rPr lang="es-ES" sz="1600" b="1" dirty="0"/>
              <a:t>Costos en efectivo (Cash </a:t>
            </a:r>
            <a:r>
              <a:rPr lang="es-ES" sz="1600" b="1" dirty="0" err="1"/>
              <a:t>Cost</a:t>
            </a:r>
            <a:r>
              <a:rPr lang="es-ES" sz="1600" b="1" dirty="0"/>
              <a:t>) </a:t>
            </a:r>
            <a:r>
              <a:rPr lang="es-ES" sz="1600" dirty="0"/>
              <a:t>: Los costos operativos de la mina incluyen el minado, la molienda, la mano de obra, la energía y los consumibles (medidos en costo por tonelada de material) </a:t>
            </a:r>
          </a:p>
          <a:p>
            <a:pPr marL="285750" indent="-285750" algn="just">
              <a:buFont typeface="Arial" panose="020B0604020202020204" pitchFamily="34" charset="0"/>
              <a:buChar char="•"/>
            </a:pPr>
            <a:r>
              <a:rPr lang="es-ES" sz="1600" b="1" dirty="0"/>
              <a:t>Costos de mantenimiento totales: </a:t>
            </a:r>
            <a:r>
              <a:rPr lang="es-ES" sz="1600" dirty="0"/>
              <a:t>costos del sitio de la mina + capital de mantenimiento G&amp;A + corporativo para mantener la exploración capitalizada de la mina + para continuar explorando en busca de reservas y recursos (excluyendo intereses o impuestos)</a:t>
            </a:r>
            <a:endParaRPr lang="es-PE" sz="1600" dirty="0"/>
          </a:p>
        </p:txBody>
      </p:sp>
      <p:sp>
        <p:nvSpPr>
          <p:cNvPr id="3" name="Marcador de fecha 2">
            <a:extLst>
              <a:ext uri="{FF2B5EF4-FFF2-40B4-BE49-F238E27FC236}">
                <a16:creationId xmlns:a16="http://schemas.microsoft.com/office/drawing/2014/main" id="{9E2277F4-A363-4033-6FBC-40B9DCDE006B}"/>
              </a:ext>
            </a:extLst>
          </p:cNvPr>
          <p:cNvSpPr>
            <a:spLocks noGrp="1"/>
          </p:cNvSpPr>
          <p:nvPr>
            <p:ph type="dt" sz="half" idx="10"/>
          </p:nvPr>
        </p:nvSpPr>
        <p:spPr/>
        <p:txBody>
          <a:bodyPr/>
          <a:lstStyle/>
          <a:p>
            <a:fld id="{794F5E91-19E3-4D12-BF03-BD2BC8A9B192}" type="datetime1">
              <a:rPr lang="es-PE" smtClean="0"/>
              <a:t>23/02/2025</a:t>
            </a:fld>
            <a:endParaRPr lang="es-PE"/>
          </a:p>
        </p:txBody>
      </p:sp>
      <p:sp>
        <p:nvSpPr>
          <p:cNvPr id="4" name="Marcador de número de diapositiva 3">
            <a:extLst>
              <a:ext uri="{FF2B5EF4-FFF2-40B4-BE49-F238E27FC236}">
                <a16:creationId xmlns:a16="http://schemas.microsoft.com/office/drawing/2014/main" id="{5DF7A8D2-BE77-F189-CE28-495685324679}"/>
              </a:ext>
            </a:extLst>
          </p:cNvPr>
          <p:cNvSpPr>
            <a:spLocks noGrp="1"/>
          </p:cNvSpPr>
          <p:nvPr>
            <p:ph type="sldNum" sz="quarter" idx="12"/>
          </p:nvPr>
        </p:nvSpPr>
        <p:spPr/>
        <p:txBody>
          <a:bodyPr/>
          <a:lstStyle/>
          <a:p>
            <a:fld id="{92D991C5-A440-4FEB-9835-A0DFE9D20E97}" type="slidenum">
              <a:rPr lang="es-PE" smtClean="0"/>
              <a:t>5</a:t>
            </a:fld>
            <a:endParaRPr lang="es-PE"/>
          </a:p>
        </p:txBody>
      </p:sp>
    </p:spTree>
    <p:extLst>
      <p:ext uri="{BB962C8B-B14F-4D97-AF65-F5344CB8AC3E}">
        <p14:creationId xmlns:p14="http://schemas.microsoft.com/office/powerpoint/2010/main" val="4268433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87D00-3BB3-4AA5-3D94-34D99998D7FD}"/>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8EF16B4B-2D42-0E97-8A3A-FF1552130EBE}"/>
              </a:ext>
            </a:extLst>
          </p:cNvPr>
          <p:cNvPicPr>
            <a:picLocks noChangeAspect="1"/>
          </p:cNvPicPr>
          <p:nvPr/>
        </p:nvPicPr>
        <p:blipFill>
          <a:blip r:embed="rId2"/>
          <a:srcRect r="7926"/>
          <a:stretch/>
        </p:blipFill>
        <p:spPr>
          <a:xfrm>
            <a:off x="1059048" y="1465528"/>
            <a:ext cx="4477043" cy="4878142"/>
          </a:xfrm>
          <a:prstGeom prst="rect">
            <a:avLst/>
          </a:prstGeom>
        </p:spPr>
      </p:pic>
      <p:sp>
        <p:nvSpPr>
          <p:cNvPr id="3" name="Marcador de fecha 2">
            <a:extLst>
              <a:ext uri="{FF2B5EF4-FFF2-40B4-BE49-F238E27FC236}">
                <a16:creationId xmlns:a16="http://schemas.microsoft.com/office/drawing/2014/main" id="{E429EF24-BD0D-E8C9-F423-C18C3488E8BA}"/>
              </a:ext>
            </a:extLst>
          </p:cNvPr>
          <p:cNvSpPr>
            <a:spLocks noGrp="1"/>
          </p:cNvSpPr>
          <p:nvPr>
            <p:ph type="dt" sz="half" idx="10"/>
          </p:nvPr>
        </p:nvSpPr>
        <p:spPr/>
        <p:txBody>
          <a:bodyPr/>
          <a:lstStyle/>
          <a:p>
            <a:fld id="{E75C4CDA-19EE-48D5-9D66-DD5BF91DBFDE}" type="datetime1">
              <a:rPr lang="es-PE" smtClean="0"/>
              <a:t>23/02/2025</a:t>
            </a:fld>
            <a:endParaRPr lang="es-PE"/>
          </a:p>
        </p:txBody>
      </p:sp>
      <p:sp>
        <p:nvSpPr>
          <p:cNvPr id="4" name="Marcador de número de diapositiva 3">
            <a:extLst>
              <a:ext uri="{FF2B5EF4-FFF2-40B4-BE49-F238E27FC236}">
                <a16:creationId xmlns:a16="http://schemas.microsoft.com/office/drawing/2014/main" id="{423E1FA9-DFA2-0396-8A9D-DF2F74F652AA}"/>
              </a:ext>
            </a:extLst>
          </p:cNvPr>
          <p:cNvSpPr>
            <a:spLocks noGrp="1"/>
          </p:cNvSpPr>
          <p:nvPr>
            <p:ph type="sldNum" sz="quarter" idx="12"/>
          </p:nvPr>
        </p:nvSpPr>
        <p:spPr/>
        <p:txBody>
          <a:bodyPr/>
          <a:lstStyle/>
          <a:p>
            <a:fld id="{92D991C5-A440-4FEB-9835-A0DFE9D20E97}" type="slidenum">
              <a:rPr lang="es-PE" smtClean="0"/>
              <a:t>50</a:t>
            </a:fld>
            <a:endParaRPr lang="es-PE"/>
          </a:p>
        </p:txBody>
      </p:sp>
      <p:sp>
        <p:nvSpPr>
          <p:cNvPr id="6" name="CuadroTexto 5">
            <a:extLst>
              <a:ext uri="{FF2B5EF4-FFF2-40B4-BE49-F238E27FC236}">
                <a16:creationId xmlns:a16="http://schemas.microsoft.com/office/drawing/2014/main" id="{52405F8B-E66F-6C63-47F2-3F73F3C3A271}"/>
              </a:ext>
            </a:extLst>
          </p:cNvPr>
          <p:cNvSpPr txBox="1"/>
          <p:nvPr/>
        </p:nvSpPr>
        <p:spPr>
          <a:xfrm>
            <a:off x="714895" y="542198"/>
            <a:ext cx="5298279" cy="923330"/>
          </a:xfrm>
          <a:prstGeom prst="rect">
            <a:avLst/>
          </a:prstGeom>
          <a:noFill/>
        </p:spPr>
        <p:txBody>
          <a:bodyPr wrap="square">
            <a:spAutoFit/>
          </a:bodyPr>
          <a:lstStyle/>
          <a:p>
            <a:pPr algn="just"/>
            <a:r>
              <a:rPr lang="es-ES" dirty="0"/>
              <a:t>Combinando todos esos factores los costes de voladura, aproximados, siguen una tendencia como la reflejada en la Fig. siguiente.</a:t>
            </a:r>
            <a:endParaRPr lang="es-PE" dirty="0"/>
          </a:p>
        </p:txBody>
      </p:sp>
      <p:sp>
        <p:nvSpPr>
          <p:cNvPr id="2" name="CuadroTexto 1">
            <a:extLst>
              <a:ext uri="{FF2B5EF4-FFF2-40B4-BE49-F238E27FC236}">
                <a16:creationId xmlns:a16="http://schemas.microsoft.com/office/drawing/2014/main" id="{05914201-5EA8-D8AA-C394-17B7054F0FAE}"/>
              </a:ext>
            </a:extLst>
          </p:cNvPr>
          <p:cNvSpPr txBox="1"/>
          <p:nvPr/>
        </p:nvSpPr>
        <p:spPr>
          <a:xfrm>
            <a:off x="6162264" y="912407"/>
            <a:ext cx="5314842" cy="5632311"/>
          </a:xfrm>
          <a:prstGeom prst="rect">
            <a:avLst/>
          </a:prstGeom>
          <a:noFill/>
        </p:spPr>
        <p:txBody>
          <a:bodyPr wrap="square">
            <a:spAutoFit/>
          </a:bodyPr>
          <a:lstStyle/>
          <a:p>
            <a:pPr algn="just"/>
            <a:r>
              <a:rPr lang="es-PE" dirty="0"/>
              <a:t>El efecto de economía de escala depende de numerosas variables: propiedades de los macizos rocosos, ritmos de producción, organización de los trabajos, limitaciones del entorno, etc. </a:t>
            </a:r>
          </a:p>
          <a:p>
            <a:pPr algn="just"/>
            <a:endParaRPr lang="es-PE" dirty="0"/>
          </a:p>
          <a:p>
            <a:pPr algn="just"/>
            <a:r>
              <a:rPr lang="es-PE" dirty="0"/>
              <a:t>En resumen, puede decirse que los grandes diámetros de perforación son interesantes cuando se presentan las siguientes condiciones: </a:t>
            </a:r>
          </a:p>
          <a:p>
            <a:pPr algn="just"/>
            <a:endParaRPr lang="es-PE" dirty="0"/>
          </a:p>
          <a:p>
            <a:pPr marL="285750" indent="-285750" algn="just">
              <a:buFont typeface="Arial" panose="020B0604020202020204" pitchFamily="34" charset="0"/>
              <a:buChar char="•"/>
            </a:pPr>
            <a:r>
              <a:rPr lang="es-PE" dirty="0"/>
              <a:t>Grandes ritmos de producción. </a:t>
            </a:r>
          </a:p>
          <a:p>
            <a:pPr marL="285750" indent="-285750" algn="just">
              <a:buFont typeface="Arial" panose="020B0604020202020204" pitchFamily="34" charset="0"/>
              <a:buChar char="•"/>
            </a:pPr>
            <a:r>
              <a:rPr lang="es-PE" dirty="0"/>
              <a:t>No existe limitación por las dimensiones de los equipos de carga, transporte y trituración.</a:t>
            </a:r>
          </a:p>
          <a:p>
            <a:pPr marL="285750" indent="-285750" algn="just">
              <a:buFont typeface="Arial" panose="020B0604020202020204" pitchFamily="34" charset="0"/>
              <a:buChar char="•"/>
            </a:pPr>
            <a:r>
              <a:rPr lang="es-PE" dirty="0"/>
              <a:t>No se precisa una conminución posterior del material, peso específico el caso de los estériles en las minas. </a:t>
            </a:r>
          </a:p>
          <a:p>
            <a:pPr marL="285750" indent="-285750" algn="just">
              <a:buFont typeface="Arial" panose="020B0604020202020204" pitchFamily="34" charset="0"/>
              <a:buChar char="•"/>
            </a:pPr>
            <a:r>
              <a:rPr lang="es-PE" dirty="0"/>
              <a:t>El macizo rocoso es homogéneo o está intensamente fracturado, y no aparecen problemas de repiés ni sobre excavación. </a:t>
            </a:r>
          </a:p>
          <a:p>
            <a:pPr marL="285750" indent="-285750" algn="just">
              <a:buFont typeface="Arial" panose="020B0604020202020204" pitchFamily="34" charset="0"/>
              <a:buChar char="•"/>
            </a:pPr>
            <a:r>
              <a:rPr lang="es-PE" dirty="0"/>
              <a:t>No existen problemas de entorno, referentes a vibraciones, onda aérea, etc. </a:t>
            </a:r>
          </a:p>
        </p:txBody>
      </p:sp>
    </p:spTree>
    <p:extLst>
      <p:ext uri="{BB962C8B-B14F-4D97-AF65-F5344CB8AC3E}">
        <p14:creationId xmlns:p14="http://schemas.microsoft.com/office/powerpoint/2010/main" val="273323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F5E29A6-E688-472F-9C44-68D062389D16}"/>
              </a:ext>
            </a:extLst>
          </p:cNvPr>
          <p:cNvSpPr txBox="1"/>
          <p:nvPr/>
        </p:nvSpPr>
        <p:spPr>
          <a:xfrm>
            <a:off x="715617" y="606854"/>
            <a:ext cx="8173859" cy="461665"/>
          </a:xfrm>
          <a:prstGeom prst="rect">
            <a:avLst/>
          </a:prstGeom>
          <a:noFill/>
        </p:spPr>
        <p:txBody>
          <a:bodyPr wrap="square">
            <a:spAutoFit/>
          </a:bodyPr>
          <a:lstStyle/>
          <a:p>
            <a:r>
              <a:rPr lang="es-PE" sz="2400" b="1" dirty="0"/>
              <a:t>4.16. MODELO DE OPTIMIZACIÓN DETERMINISTICA</a:t>
            </a:r>
          </a:p>
        </p:txBody>
      </p:sp>
      <p:sp>
        <p:nvSpPr>
          <p:cNvPr id="5" name="CuadroTexto 4">
            <a:extLst>
              <a:ext uri="{FF2B5EF4-FFF2-40B4-BE49-F238E27FC236}">
                <a16:creationId xmlns:a16="http://schemas.microsoft.com/office/drawing/2014/main" id="{A22CFF9F-75E9-4E05-85A5-78529C350692}"/>
              </a:ext>
            </a:extLst>
          </p:cNvPr>
          <p:cNvSpPr txBox="1"/>
          <p:nvPr/>
        </p:nvSpPr>
        <p:spPr>
          <a:xfrm>
            <a:off x="715617" y="1006033"/>
            <a:ext cx="6261653" cy="5355312"/>
          </a:xfrm>
          <a:prstGeom prst="rect">
            <a:avLst/>
          </a:prstGeom>
          <a:noFill/>
        </p:spPr>
        <p:txBody>
          <a:bodyPr wrap="square">
            <a:spAutoFit/>
          </a:bodyPr>
          <a:lstStyle/>
          <a:p>
            <a:pPr algn="just"/>
            <a:r>
              <a:rPr lang="es-PE" dirty="0"/>
              <a:t>La optimización de la fragmentación puede llevarse a cabo aplicando la ingeniería de sistemas a la creación de un modelo global de optimización. A grandes rasgos, los bloques de información de los que partirá dicho modelo son: </a:t>
            </a:r>
          </a:p>
          <a:p>
            <a:pPr algn="just"/>
            <a:endParaRPr lang="es-PE" dirty="0"/>
          </a:p>
          <a:p>
            <a:pPr marL="342900" indent="-342900" algn="just">
              <a:buAutoNum type="alphaUcPeriod"/>
            </a:pPr>
            <a:r>
              <a:rPr lang="es-PE" dirty="0"/>
              <a:t>Características de las rocas y macizos rocosos. </a:t>
            </a:r>
          </a:p>
          <a:p>
            <a:pPr marL="342900" indent="-342900" algn="just">
              <a:buAutoNum type="alphaUcPeriod"/>
            </a:pPr>
            <a:r>
              <a:rPr lang="es-PE" dirty="0"/>
              <a:t>Propiedades de los explosivos. </a:t>
            </a:r>
          </a:p>
          <a:p>
            <a:pPr marL="342900" indent="-342900" algn="just">
              <a:buAutoNum type="alphaUcPeriod"/>
            </a:pPr>
            <a:r>
              <a:rPr lang="es-PE" dirty="0"/>
              <a:t>Información técnica y económica de los equipos de perforación, carga, transporte y trituración. </a:t>
            </a:r>
          </a:p>
          <a:p>
            <a:pPr algn="just"/>
            <a:r>
              <a:rPr lang="es-ES" dirty="0"/>
              <a:t>Tras el cálculo de los esquemas de perforación y</a:t>
            </a:r>
            <a:r>
              <a:rPr lang="es-PE" dirty="0"/>
              <a:t> </a:t>
            </a:r>
            <a:r>
              <a:rPr lang="es-ES" dirty="0"/>
              <a:t>carga de los barrenos debe procederse a la predicción de la fragmentación y simulación de las operaciones de carga, transporte y trituración, determinando los rendimientos y costes unitarios de cada una de ellas.</a:t>
            </a:r>
          </a:p>
          <a:p>
            <a:pPr algn="just"/>
            <a:r>
              <a:rPr lang="es-ES" dirty="0"/>
              <a:t>A continuación, se efectúa un análisis de sensibilidad con el fin de calcular de forma teórica la fragmentación óptima, evaluándose en la práctica la bondad del sistema, contrastando la granulometría y los rendimientos reales con los previstos en los cálculos. Fig. siguiente.</a:t>
            </a:r>
            <a:endParaRPr lang="es-PE" dirty="0"/>
          </a:p>
        </p:txBody>
      </p:sp>
      <p:pic>
        <p:nvPicPr>
          <p:cNvPr id="9" name="Imagen 8">
            <a:extLst>
              <a:ext uri="{FF2B5EF4-FFF2-40B4-BE49-F238E27FC236}">
                <a16:creationId xmlns:a16="http://schemas.microsoft.com/office/drawing/2014/main" id="{4D6D0410-2BC1-411F-835E-27DE41A56C2F}"/>
              </a:ext>
            </a:extLst>
          </p:cNvPr>
          <p:cNvPicPr>
            <a:picLocks noChangeAspect="1"/>
          </p:cNvPicPr>
          <p:nvPr/>
        </p:nvPicPr>
        <p:blipFill>
          <a:blip r:embed="rId3"/>
          <a:srcRect l="2586" t="1892" r="3271"/>
          <a:stretch/>
        </p:blipFill>
        <p:spPr>
          <a:xfrm>
            <a:off x="7146234" y="998419"/>
            <a:ext cx="4376530" cy="5640733"/>
          </a:xfrm>
          <a:prstGeom prst="rect">
            <a:avLst/>
          </a:prstGeom>
        </p:spPr>
      </p:pic>
      <p:sp>
        <p:nvSpPr>
          <p:cNvPr id="4" name="Marcador de fecha 3">
            <a:extLst>
              <a:ext uri="{FF2B5EF4-FFF2-40B4-BE49-F238E27FC236}">
                <a16:creationId xmlns:a16="http://schemas.microsoft.com/office/drawing/2014/main" id="{453D988D-7A86-D59C-D306-97752DF02F39}"/>
              </a:ext>
            </a:extLst>
          </p:cNvPr>
          <p:cNvSpPr>
            <a:spLocks noGrp="1"/>
          </p:cNvSpPr>
          <p:nvPr>
            <p:ph type="dt" sz="half" idx="10"/>
          </p:nvPr>
        </p:nvSpPr>
        <p:spPr/>
        <p:txBody>
          <a:bodyPr/>
          <a:lstStyle/>
          <a:p>
            <a:fld id="{C120D56A-9C46-44C9-9181-CFF67CAF66FA}" type="datetime1">
              <a:rPr lang="es-PE" smtClean="0"/>
              <a:t>23/02/2025</a:t>
            </a:fld>
            <a:endParaRPr lang="es-PE"/>
          </a:p>
        </p:txBody>
      </p:sp>
      <p:sp>
        <p:nvSpPr>
          <p:cNvPr id="6" name="Marcador de número de diapositiva 5">
            <a:extLst>
              <a:ext uri="{FF2B5EF4-FFF2-40B4-BE49-F238E27FC236}">
                <a16:creationId xmlns:a16="http://schemas.microsoft.com/office/drawing/2014/main" id="{B9676C16-1B51-9713-5EE3-C7F3F29E1E7E}"/>
              </a:ext>
            </a:extLst>
          </p:cNvPr>
          <p:cNvSpPr>
            <a:spLocks noGrp="1"/>
          </p:cNvSpPr>
          <p:nvPr>
            <p:ph type="sldNum" sz="quarter" idx="12"/>
          </p:nvPr>
        </p:nvSpPr>
        <p:spPr/>
        <p:txBody>
          <a:bodyPr/>
          <a:lstStyle/>
          <a:p>
            <a:fld id="{92D991C5-A440-4FEB-9835-A0DFE9D20E97}" type="slidenum">
              <a:rPr lang="es-PE" smtClean="0"/>
              <a:t>51</a:t>
            </a:fld>
            <a:endParaRPr lang="es-PE"/>
          </a:p>
        </p:txBody>
      </p:sp>
    </p:spTree>
    <p:extLst>
      <p:ext uri="{BB962C8B-B14F-4D97-AF65-F5344CB8AC3E}">
        <p14:creationId xmlns:p14="http://schemas.microsoft.com/office/powerpoint/2010/main" val="2826345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01488B95-5464-4DDA-84D6-8F769ADC678D}"/>
              </a:ext>
            </a:extLst>
          </p:cNvPr>
          <p:cNvSpPr txBox="1"/>
          <p:nvPr/>
        </p:nvSpPr>
        <p:spPr>
          <a:xfrm>
            <a:off x="705678" y="581532"/>
            <a:ext cx="5307496" cy="5724644"/>
          </a:xfrm>
          <a:prstGeom prst="rect">
            <a:avLst/>
          </a:prstGeom>
          <a:noFill/>
        </p:spPr>
        <p:txBody>
          <a:bodyPr wrap="square">
            <a:spAutoFit/>
          </a:bodyPr>
          <a:lstStyle/>
          <a:p>
            <a:pPr algn="just"/>
            <a:r>
              <a:rPr lang="es-PE" dirty="0"/>
              <a:t>Seguidamente, se dan los criterios de cálculo para la extrapolación de costes en las operaciones de carga, transporte y trituración. Para ello, se utiliza el “K80” que corresponde a la abertura de malla para la cual pasa el 80% del material. </a:t>
            </a:r>
          </a:p>
          <a:p>
            <a:pPr algn="just"/>
            <a:endParaRPr lang="es-PE" dirty="0"/>
          </a:p>
          <a:p>
            <a:pPr algn="just"/>
            <a:r>
              <a:rPr lang="es-PE" sz="2400" b="1" dirty="0"/>
              <a:t>a. Costes de carga </a:t>
            </a:r>
          </a:p>
          <a:p>
            <a:pPr algn="just"/>
            <a:r>
              <a:rPr lang="es-ES" dirty="0"/>
              <a:t>La correlación entre el grado de fragmentación y el rendimiento del equipo de carga es según Nielsen la siguiente:</a:t>
            </a:r>
          </a:p>
          <a:p>
            <a:pPr algn="just"/>
            <a:endParaRPr lang="es-ES" dirty="0"/>
          </a:p>
          <a:p>
            <a:pPr algn="just"/>
            <a:endParaRPr lang="es-ES" dirty="0"/>
          </a:p>
          <a:p>
            <a:pPr algn="just"/>
            <a:endParaRPr lang="es-ES" dirty="0"/>
          </a:p>
          <a:p>
            <a:pPr algn="just"/>
            <a:endParaRPr lang="es-ES" dirty="0"/>
          </a:p>
          <a:p>
            <a:pPr algn="just"/>
            <a:r>
              <a:rPr lang="es-ES" dirty="0"/>
              <a:t>Si se elige un valor de “N” alto, el rendimiento del equipo de carga no variará mucho con la fragmentación. También puede emplearse un valor de “N” grande para reflejar una operación con bajo coeficiente de utilización de la máquina de carga como consecuencia de una reducida flota de volquetes. </a:t>
            </a:r>
            <a:endParaRPr lang="es-PE" dirty="0"/>
          </a:p>
        </p:txBody>
      </p:sp>
      <p:sp>
        <p:nvSpPr>
          <p:cNvPr id="4" name="Marcador de fecha 3">
            <a:extLst>
              <a:ext uri="{FF2B5EF4-FFF2-40B4-BE49-F238E27FC236}">
                <a16:creationId xmlns:a16="http://schemas.microsoft.com/office/drawing/2014/main" id="{FC275E52-8E07-D3F2-B8DD-B71CE2C5DBC3}"/>
              </a:ext>
            </a:extLst>
          </p:cNvPr>
          <p:cNvSpPr>
            <a:spLocks noGrp="1"/>
          </p:cNvSpPr>
          <p:nvPr>
            <p:ph type="dt" sz="half" idx="10"/>
          </p:nvPr>
        </p:nvSpPr>
        <p:spPr/>
        <p:txBody>
          <a:bodyPr/>
          <a:lstStyle/>
          <a:p>
            <a:fld id="{499C519D-86B0-4BA9-AD1C-818C6604D3F2}" type="datetime1">
              <a:rPr lang="es-PE" smtClean="0"/>
              <a:t>23/02/2025</a:t>
            </a:fld>
            <a:endParaRPr lang="es-PE" dirty="0"/>
          </a:p>
        </p:txBody>
      </p:sp>
      <p:sp>
        <p:nvSpPr>
          <p:cNvPr id="5" name="Marcador de número de diapositiva 4">
            <a:extLst>
              <a:ext uri="{FF2B5EF4-FFF2-40B4-BE49-F238E27FC236}">
                <a16:creationId xmlns:a16="http://schemas.microsoft.com/office/drawing/2014/main" id="{B8849EBF-B27C-9957-3E73-9465605AEF5B}"/>
              </a:ext>
            </a:extLst>
          </p:cNvPr>
          <p:cNvSpPr>
            <a:spLocks noGrp="1"/>
          </p:cNvSpPr>
          <p:nvPr>
            <p:ph type="sldNum" sz="quarter" idx="12"/>
          </p:nvPr>
        </p:nvSpPr>
        <p:spPr/>
        <p:txBody>
          <a:bodyPr/>
          <a:lstStyle/>
          <a:p>
            <a:fld id="{92D991C5-A440-4FEB-9835-A0DFE9D20E97}" type="slidenum">
              <a:rPr lang="es-PE" smtClean="0"/>
              <a:t>52</a:t>
            </a:fld>
            <a:endParaRPr lang="es-PE"/>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E1A5210-301D-7A52-DCEE-FDD209002D29}"/>
                  </a:ext>
                </a:extLst>
              </p:cNvPr>
              <p:cNvSpPr txBox="1"/>
              <p:nvPr/>
            </p:nvSpPr>
            <p:spPr>
              <a:xfrm>
                <a:off x="871816" y="3555710"/>
                <a:ext cx="4932636" cy="6712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PE" b="1" i="1" smtClean="0">
                              <a:latin typeface="Cambria Math" panose="02040503050406030204" pitchFamily="18" charset="0"/>
                            </a:rPr>
                          </m:ctrlPr>
                        </m:fPr>
                        <m:num>
                          <m:sSub>
                            <m:sSubPr>
                              <m:ctrlPr>
                                <a:rPr lang="es-PE"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 (</m:t>
                          </m:r>
                          <m:r>
                            <a:rPr lang="es-ES" b="1" i="1" smtClean="0">
                              <a:latin typeface="Cambria Math" panose="02040503050406030204" pitchFamily="18" charset="0"/>
                            </a:rPr>
                            <m:t>𝒆𝒔𝒕</m:t>
                          </m:r>
                          <m:r>
                            <a:rPr lang="es-ES" b="1" i="1" smtClean="0">
                              <a:latin typeface="Cambria Math" panose="02040503050406030204" pitchFamily="18" charset="0"/>
                            </a:rPr>
                            <m:t>á</m:t>
                          </m:r>
                          <m:r>
                            <a:rPr lang="es-ES" b="1" i="1" smtClean="0">
                              <a:latin typeface="Cambria Math" panose="02040503050406030204" pitchFamily="18" charset="0"/>
                            </a:rPr>
                            <m:t>𝒏𝒅𝒂𝒓</m:t>
                          </m:r>
                          <m:r>
                            <a:rPr lang="es-ES" b="1" i="1" smtClean="0">
                              <a:latin typeface="Cambria Math" panose="02040503050406030204" pitchFamily="18" charset="0"/>
                            </a:rPr>
                            <m:t>)</m:t>
                          </m:r>
                        </m:num>
                        <m:den>
                          <m:sSub>
                            <m:sSubPr>
                              <m:ctrlPr>
                                <a:rPr lang="es-PE"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 (</m:t>
                          </m:r>
                          <m:r>
                            <a:rPr lang="es-ES" b="1" i="1" smtClean="0">
                              <a:latin typeface="Cambria Math" panose="02040503050406030204" pitchFamily="18" charset="0"/>
                            </a:rPr>
                            <m:t>𝑨𝒄𝒕𝒖𝒂𝒍</m:t>
                          </m:r>
                          <m:r>
                            <a:rPr lang="es-ES" b="1" i="1" smtClean="0">
                              <a:latin typeface="Cambria Math" panose="02040503050406030204" pitchFamily="18" charset="0"/>
                            </a:rPr>
                            <m:t>)</m:t>
                          </m:r>
                        </m:den>
                      </m:f>
                      <m:r>
                        <a:rPr lang="es-ES" b="1" i="1" smtClean="0">
                          <a:latin typeface="Cambria Math" panose="02040503050406030204" pitchFamily="18" charset="0"/>
                        </a:rPr>
                        <m:t>=</m:t>
                      </m:r>
                      <m:sSup>
                        <m:sSupPr>
                          <m:ctrlPr>
                            <a:rPr lang="es-ES" b="1" i="1" smtClean="0">
                              <a:latin typeface="Cambria Math" panose="02040503050406030204" pitchFamily="18" charset="0"/>
                            </a:rPr>
                          </m:ctrlPr>
                        </m:sSupPr>
                        <m:e>
                          <m:d>
                            <m:dPr>
                              <m:begChr m:val="["/>
                              <m:endChr m:val="]"/>
                              <m:ctrlPr>
                                <a:rPr lang="es-ES" b="1" i="1" smtClean="0">
                                  <a:latin typeface="Cambria Math" panose="02040503050406030204" pitchFamily="18" charset="0"/>
                                </a:rPr>
                              </m:ctrlPr>
                            </m:dPr>
                            <m:e>
                              <m:f>
                                <m:fPr>
                                  <m:ctrlPr>
                                    <a:rPr lang="es-ES" b="1" i="1" smtClean="0">
                                      <a:latin typeface="Cambria Math" panose="02040503050406030204" pitchFamily="18" charset="0"/>
                                    </a:rPr>
                                  </m:ctrlPr>
                                </m:fPr>
                                <m:num>
                                  <m:r>
                                    <a:rPr lang="es-ES" b="1" i="1" smtClean="0">
                                      <a:latin typeface="Cambria Math" panose="02040503050406030204" pitchFamily="18" charset="0"/>
                                    </a:rPr>
                                    <m:t>𝑹𝒆𝒏𝒅</m:t>
                                  </m:r>
                                  <m:r>
                                    <a:rPr lang="es-ES" b="1" i="1" smtClean="0">
                                      <a:latin typeface="Cambria Math" panose="02040503050406030204" pitchFamily="18" charset="0"/>
                                    </a:rPr>
                                    <m:t>. </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m:t>
                                  </m:r>
                                  <m:r>
                                    <a:rPr lang="es-ES" b="1" i="1" smtClean="0">
                                      <a:latin typeface="Cambria Math" panose="02040503050406030204" pitchFamily="18" charset="0"/>
                                    </a:rPr>
                                    <m:t>𝑨𝒄𝒕𝒖𝒂𝒍</m:t>
                                  </m:r>
                                  <m:r>
                                    <a:rPr lang="es-ES" b="1" i="1" smtClean="0">
                                      <a:latin typeface="Cambria Math" panose="02040503050406030204" pitchFamily="18" charset="0"/>
                                    </a:rPr>
                                    <m:t>)</m:t>
                                  </m:r>
                                </m:num>
                                <m:den>
                                  <m:r>
                                    <a:rPr lang="es-ES" b="1" i="1" smtClean="0">
                                      <a:latin typeface="Cambria Math" panose="02040503050406030204" pitchFamily="18" charset="0"/>
                                    </a:rPr>
                                    <m:t>𝑹𝒆𝒏𝒅</m:t>
                                  </m:r>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 (</m:t>
                                  </m:r>
                                  <m:r>
                                    <a:rPr lang="es-ES" b="1" i="1" smtClean="0">
                                      <a:latin typeface="Cambria Math" panose="02040503050406030204" pitchFamily="18" charset="0"/>
                                    </a:rPr>
                                    <m:t>𝑬𝒔𝒕</m:t>
                                  </m:r>
                                  <m:r>
                                    <a:rPr lang="es-ES" b="1" i="1" smtClean="0">
                                      <a:latin typeface="Cambria Math" panose="02040503050406030204" pitchFamily="18" charset="0"/>
                                    </a:rPr>
                                    <m:t>á</m:t>
                                  </m:r>
                                  <m:r>
                                    <a:rPr lang="es-ES" b="1" i="1" smtClean="0">
                                      <a:latin typeface="Cambria Math" panose="02040503050406030204" pitchFamily="18" charset="0"/>
                                    </a:rPr>
                                    <m:t>𝒏𝒅𝒂𝒓</m:t>
                                  </m:r>
                                  <m:r>
                                    <a:rPr lang="es-ES" b="1" i="1" smtClean="0">
                                      <a:latin typeface="Cambria Math" panose="02040503050406030204" pitchFamily="18" charset="0"/>
                                    </a:rPr>
                                    <m:t>)</m:t>
                                  </m:r>
                                </m:den>
                              </m:f>
                            </m:e>
                          </m:d>
                        </m:e>
                        <m:sup>
                          <m:r>
                            <a:rPr lang="es-ES" b="1" i="1" smtClean="0">
                              <a:latin typeface="Cambria Math" panose="02040503050406030204" pitchFamily="18" charset="0"/>
                            </a:rPr>
                            <m:t>𝑵</m:t>
                          </m:r>
                        </m:sup>
                      </m:sSup>
                    </m:oMath>
                  </m:oMathPara>
                </a14:m>
                <a:endParaRPr lang="es-PE" b="1" dirty="0"/>
              </a:p>
            </p:txBody>
          </p:sp>
        </mc:Choice>
        <mc:Fallback xmlns="">
          <p:sp>
            <p:nvSpPr>
              <p:cNvPr id="6" name="CuadroTexto 5">
                <a:extLst>
                  <a:ext uri="{FF2B5EF4-FFF2-40B4-BE49-F238E27FC236}">
                    <a16:creationId xmlns:a16="http://schemas.microsoft.com/office/drawing/2014/main" id="{BE1A5210-301D-7A52-DCEE-FDD209002D29}"/>
                  </a:ext>
                </a:extLst>
              </p:cNvPr>
              <p:cNvSpPr txBox="1">
                <a:spLocks noRot="1" noChangeAspect="1" noMove="1" noResize="1" noEditPoints="1" noAdjustHandles="1" noChangeArrowheads="1" noChangeShapeType="1" noTextEdit="1"/>
              </p:cNvSpPr>
              <p:nvPr/>
            </p:nvSpPr>
            <p:spPr>
              <a:xfrm>
                <a:off x="871816" y="3555710"/>
                <a:ext cx="4932636" cy="671209"/>
              </a:xfrm>
              <a:prstGeom prst="rect">
                <a:avLst/>
              </a:prstGeom>
              <a:blipFill>
                <a:blip r:embed="rId2"/>
                <a:stretch>
                  <a:fillRect b="-909"/>
                </a:stretch>
              </a:blipFill>
            </p:spPr>
            <p:txBody>
              <a:bodyPr/>
              <a:lstStyle/>
              <a:p>
                <a:r>
                  <a:rPr lang="es-PE">
                    <a:noFill/>
                  </a:rPr>
                  <a:t> </a:t>
                </a:r>
              </a:p>
            </p:txBody>
          </p:sp>
        </mc:Fallback>
      </mc:AlternateContent>
      <p:sp>
        <p:nvSpPr>
          <p:cNvPr id="9" name="CuadroTexto 8">
            <a:extLst>
              <a:ext uri="{FF2B5EF4-FFF2-40B4-BE49-F238E27FC236}">
                <a16:creationId xmlns:a16="http://schemas.microsoft.com/office/drawing/2014/main" id="{75EAF4DE-3927-92E6-5F14-B9C8D70FACD1}"/>
              </a:ext>
            </a:extLst>
          </p:cNvPr>
          <p:cNvSpPr txBox="1"/>
          <p:nvPr/>
        </p:nvSpPr>
        <p:spPr>
          <a:xfrm>
            <a:off x="6178827" y="1015165"/>
            <a:ext cx="5307496" cy="5355312"/>
          </a:xfrm>
          <a:prstGeom prst="rect">
            <a:avLst/>
          </a:prstGeom>
          <a:noFill/>
        </p:spPr>
        <p:txBody>
          <a:bodyPr wrap="square">
            <a:spAutoFit/>
          </a:bodyPr>
          <a:lstStyle/>
          <a:p>
            <a:pPr algn="just"/>
            <a:r>
              <a:rPr lang="es-ES" dirty="0"/>
              <a:t>Los costes de la operación de carga se calculan con una expresión del tipo. </a:t>
            </a:r>
          </a:p>
          <a:p>
            <a:pPr algn="just"/>
            <a:endParaRPr lang="es-ES" dirty="0"/>
          </a:p>
          <a:p>
            <a:pPr algn="just"/>
            <a:endParaRPr lang="es-ES" dirty="0"/>
          </a:p>
          <a:p>
            <a:pPr algn="just"/>
            <a:endParaRPr lang="es-ES" dirty="0"/>
          </a:p>
          <a:p>
            <a:pPr algn="just"/>
            <a:endParaRPr lang="es-ES" dirty="0"/>
          </a:p>
          <a:p>
            <a:pPr algn="just"/>
            <a:r>
              <a:rPr lang="es-ES" dirty="0"/>
              <a:t>De acuerdo con </a:t>
            </a:r>
            <a:r>
              <a:rPr lang="es-ES" dirty="0" err="1"/>
              <a:t>Zeggeren</a:t>
            </a:r>
            <a:r>
              <a:rPr lang="es-ES" dirty="0"/>
              <a:t> y Chung, los costes de carga responden a una función del tipo. </a:t>
            </a:r>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r>
              <a:rPr lang="es-ES" dirty="0"/>
              <a:t>En la práctica, se ha demostrado que la fragmentación tiende a ser óptima cuando la relación entre la capacidad de cuchara de la excavadora y el tamaño del bloque está entre 6 y 7.</a:t>
            </a:r>
            <a:endParaRPr lang="es-PE" dirty="0"/>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FA66ED34-5B19-9747-C723-CCC29D1FD39A}"/>
                  </a:ext>
                </a:extLst>
              </p:cNvPr>
              <p:cNvSpPr txBox="1"/>
              <p:nvPr/>
            </p:nvSpPr>
            <p:spPr>
              <a:xfrm>
                <a:off x="6291466" y="1735155"/>
                <a:ext cx="4932636" cy="472950"/>
              </a:xfrm>
              <a:prstGeom prst="rect">
                <a:avLst/>
              </a:prstGeom>
              <a:noFill/>
            </p:spPr>
            <p:txBody>
              <a:bodyPr wrap="square" lIns="0" tIns="0" rIns="0" bIns="0" rtlCol="0">
                <a:spAutoFit/>
              </a:bodyPr>
              <a:lstStyle/>
              <a:p>
                <a14:m>
                  <m:oMath xmlns:m="http://schemas.openxmlformats.org/officeDocument/2006/math">
                    <m:sSub>
                      <m:sSubPr>
                        <m:ctrlPr>
                          <a:rPr lang="es-PE" b="1" i="1" smtClean="0">
                            <a:latin typeface="Cambria Math" panose="02040503050406030204" pitchFamily="18" charset="0"/>
                          </a:rPr>
                        </m:ctrlPr>
                      </m:sSubPr>
                      <m:e>
                        <m:r>
                          <a:rPr lang="es-ES" b="1" i="1" smtClean="0">
                            <a:latin typeface="Cambria Math" panose="02040503050406030204" pitchFamily="18" charset="0"/>
                          </a:rPr>
                          <m:t>𝑪</m:t>
                        </m:r>
                      </m:e>
                      <m:sub>
                        <m:r>
                          <a:rPr lang="es-ES" b="1" i="1" smtClean="0">
                            <a:latin typeface="Cambria Math" panose="02040503050406030204" pitchFamily="18" charset="0"/>
                          </a:rPr>
                          <m:t>𝑪</m:t>
                        </m:r>
                      </m:sub>
                    </m:sSub>
                  </m:oMath>
                </a14:m>
                <a:r>
                  <a:rPr lang="es-PE" b="1" dirty="0"/>
                  <a:t>=</a:t>
                </a:r>
                <a14:m>
                  <m:oMath xmlns:m="http://schemas.openxmlformats.org/officeDocument/2006/math">
                    <m:f>
                      <m:fPr>
                        <m:ctrlPr>
                          <a:rPr lang="es-PE" b="1" i="1" smtClean="0">
                            <a:latin typeface="Cambria Math" panose="02040503050406030204" pitchFamily="18" charset="0"/>
                          </a:rPr>
                        </m:ctrlPr>
                      </m:fPr>
                      <m:num>
                        <m:r>
                          <a:rPr lang="es-ES" b="1" i="1" smtClean="0">
                            <a:latin typeface="Cambria Math" panose="02040503050406030204" pitchFamily="18" charset="0"/>
                          </a:rPr>
                          <m:t>𝑮𝒂𝒔𝒕𝒐𝒔</m:t>
                        </m:r>
                        <m:r>
                          <a:rPr lang="es-ES" b="1" i="1" smtClean="0">
                            <a:latin typeface="Cambria Math" panose="02040503050406030204" pitchFamily="18" charset="0"/>
                          </a:rPr>
                          <m:t> </m:t>
                        </m:r>
                        <m:r>
                          <a:rPr lang="es-ES" b="1" i="1" smtClean="0">
                            <a:latin typeface="Cambria Math" panose="02040503050406030204" pitchFamily="18" charset="0"/>
                          </a:rPr>
                          <m:t>𝒇𝒊𝒋𝒐𝒔</m:t>
                        </m:r>
                      </m:num>
                      <m:den>
                        <m:r>
                          <a:rPr lang="es-ES" b="1" i="1" smtClean="0">
                            <a:latin typeface="Cambria Math" panose="02040503050406030204" pitchFamily="18" charset="0"/>
                          </a:rPr>
                          <m:t>𝑹𝒆𝒏𝒅</m:t>
                        </m:r>
                        <m:r>
                          <a:rPr lang="es-ES" b="1" i="1" smtClean="0">
                            <a:latin typeface="Cambria Math" panose="02040503050406030204" pitchFamily="18" charset="0"/>
                          </a:rPr>
                          <m:t>.</m:t>
                        </m:r>
                      </m:den>
                    </m:f>
                    <m:r>
                      <a:rPr lang="es-ES" b="1" i="1" smtClean="0">
                        <a:latin typeface="Cambria Math" panose="02040503050406030204" pitchFamily="18" charset="0"/>
                      </a:rPr>
                      <m:t>+</m:t>
                    </m:r>
                    <m:f>
                      <m:fPr>
                        <m:ctrlPr>
                          <a:rPr lang="es-ES" b="1" i="1" smtClean="0">
                            <a:latin typeface="Cambria Math" panose="02040503050406030204" pitchFamily="18" charset="0"/>
                          </a:rPr>
                        </m:ctrlPr>
                      </m:fPr>
                      <m:num>
                        <m:r>
                          <a:rPr lang="es-ES" b="1" i="1" smtClean="0">
                            <a:latin typeface="Cambria Math" panose="02040503050406030204" pitchFamily="18" charset="0"/>
                          </a:rPr>
                          <m:t>𝑮𝒂𝒔𝒕𝒐𝒔</m:t>
                        </m:r>
                        <m:r>
                          <a:rPr lang="es-ES" b="1" i="1" smtClean="0">
                            <a:latin typeface="Cambria Math" panose="02040503050406030204" pitchFamily="18" charset="0"/>
                          </a:rPr>
                          <m:t> </m:t>
                        </m:r>
                        <m:r>
                          <a:rPr lang="es-ES" b="1" i="1" smtClean="0">
                            <a:latin typeface="Cambria Math" panose="02040503050406030204" pitchFamily="18" charset="0"/>
                          </a:rPr>
                          <m:t>𝑽𝒂𝒓𝒊𝒂𝒃𝒍𝒆𝒔</m:t>
                        </m:r>
                      </m:num>
                      <m:den>
                        <m:r>
                          <a:rPr lang="es-ES" b="1" i="1" smtClean="0">
                            <a:latin typeface="Cambria Math" panose="02040503050406030204" pitchFamily="18" charset="0"/>
                          </a:rPr>
                          <m:t>𝑹𝒆𝒏𝒅</m:t>
                        </m:r>
                        <m:r>
                          <a:rPr lang="es-ES" b="1" i="1" smtClean="0">
                            <a:latin typeface="Cambria Math" panose="02040503050406030204" pitchFamily="18" charset="0"/>
                          </a:rPr>
                          <m:t>.</m:t>
                        </m:r>
                      </m:den>
                    </m:f>
                    <m:r>
                      <a:rPr lang="es-ES" b="1" i="1" smtClean="0">
                        <a:latin typeface="Cambria Math" panose="02040503050406030204" pitchFamily="18" charset="0"/>
                      </a:rPr>
                      <m:t>+</m:t>
                    </m:r>
                    <m:sSup>
                      <m:sSupPr>
                        <m:ctrlPr>
                          <a:rPr lang="es-ES" b="1" i="1" smtClean="0">
                            <a:latin typeface="Cambria Math" panose="02040503050406030204" pitchFamily="18" charset="0"/>
                          </a:rPr>
                        </m:ctrlPr>
                      </m:sSupPr>
                      <m:e>
                        <m:d>
                          <m:dPr>
                            <m:begChr m:val="["/>
                            <m:endChr m:val="]"/>
                            <m:ctrlPr>
                              <a:rPr lang="es-ES" b="1" i="1" smtClean="0">
                                <a:latin typeface="Cambria Math" panose="02040503050406030204" pitchFamily="18" charset="0"/>
                              </a:rPr>
                            </m:ctrlPr>
                          </m:dPr>
                          <m:e>
                            <m:f>
                              <m:fPr>
                                <m:ctrlPr>
                                  <a:rPr lang="es-ES" b="1" i="1" smtClean="0">
                                    <a:latin typeface="Cambria Math" panose="02040503050406030204" pitchFamily="18" charset="0"/>
                                  </a:rPr>
                                </m:ctrlPr>
                              </m:fPr>
                              <m:num>
                                <m:r>
                                  <a:rPr lang="es-ES" b="1" i="1" smtClean="0">
                                    <a:latin typeface="Cambria Math" panose="02040503050406030204" pitchFamily="18" charset="0"/>
                                  </a:rPr>
                                  <m:t>𝑹𝒆𝒏𝒅</m:t>
                                </m:r>
                                <m:r>
                                  <a:rPr lang="es-ES" b="1" i="1" smtClean="0">
                                    <a:latin typeface="Cambria Math" panose="02040503050406030204" pitchFamily="18" charset="0"/>
                                  </a:rPr>
                                  <m:t>. </m:t>
                                </m:r>
                                <m:r>
                                  <a:rPr lang="es-ES" b="1" i="1" smtClean="0">
                                    <a:latin typeface="Cambria Math" panose="02040503050406030204" pitchFamily="18" charset="0"/>
                                  </a:rPr>
                                  <m:t>𝑬𝒔𝒕</m:t>
                                </m:r>
                                <m:r>
                                  <a:rPr lang="es-ES" b="1" i="1" smtClean="0">
                                    <a:latin typeface="Cambria Math" panose="02040503050406030204" pitchFamily="18" charset="0"/>
                                  </a:rPr>
                                  <m:t>á</m:t>
                                </m:r>
                                <m:r>
                                  <a:rPr lang="es-ES" b="1" i="1" smtClean="0">
                                    <a:latin typeface="Cambria Math" panose="02040503050406030204" pitchFamily="18" charset="0"/>
                                  </a:rPr>
                                  <m:t>𝒏𝒅𝒂𝒓</m:t>
                                </m:r>
                              </m:num>
                              <m:den>
                                <m:r>
                                  <a:rPr lang="es-ES" b="1" i="1" smtClean="0">
                                    <a:latin typeface="Cambria Math" panose="02040503050406030204" pitchFamily="18" charset="0"/>
                                  </a:rPr>
                                  <m:t>𝑹𝒆𝒏𝒅</m:t>
                                </m:r>
                                <m:r>
                                  <a:rPr lang="es-ES" b="1" i="1" smtClean="0">
                                    <a:latin typeface="Cambria Math" panose="02040503050406030204" pitchFamily="18" charset="0"/>
                                  </a:rPr>
                                  <m:t>. </m:t>
                                </m:r>
                              </m:den>
                            </m:f>
                          </m:e>
                        </m:d>
                      </m:e>
                      <m:sup>
                        <m:r>
                          <a:rPr lang="es-ES" b="1" i="1" smtClean="0">
                            <a:latin typeface="Cambria Math" panose="02040503050406030204" pitchFamily="18" charset="0"/>
                          </a:rPr>
                          <m:t>𝑴</m:t>
                        </m:r>
                      </m:sup>
                    </m:sSup>
                  </m:oMath>
                </a14:m>
                <a:endParaRPr lang="es-PE" b="1" dirty="0"/>
              </a:p>
            </p:txBody>
          </p:sp>
        </mc:Choice>
        <mc:Fallback xmlns="">
          <p:sp>
            <p:nvSpPr>
              <p:cNvPr id="11" name="CuadroTexto 10">
                <a:extLst>
                  <a:ext uri="{FF2B5EF4-FFF2-40B4-BE49-F238E27FC236}">
                    <a16:creationId xmlns:a16="http://schemas.microsoft.com/office/drawing/2014/main" id="{FA66ED34-5B19-9747-C723-CCC29D1FD39A}"/>
                  </a:ext>
                </a:extLst>
              </p:cNvPr>
              <p:cNvSpPr txBox="1">
                <a:spLocks noRot="1" noChangeAspect="1" noMove="1" noResize="1" noEditPoints="1" noAdjustHandles="1" noChangeArrowheads="1" noChangeShapeType="1" noTextEdit="1"/>
              </p:cNvSpPr>
              <p:nvPr/>
            </p:nvSpPr>
            <p:spPr>
              <a:xfrm>
                <a:off x="6291466" y="1735155"/>
                <a:ext cx="4932636" cy="472950"/>
              </a:xfrm>
              <a:prstGeom prst="rect">
                <a:avLst/>
              </a:prstGeom>
              <a:blipFill>
                <a:blip r:embed="rId3"/>
                <a:stretch>
                  <a:fillRect b="-16883"/>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D0BFF0E9-8064-A687-0843-B0CB2B924282}"/>
                  </a:ext>
                </a:extLst>
              </p:cNvPr>
              <p:cNvSpPr txBox="1"/>
              <p:nvPr/>
            </p:nvSpPr>
            <p:spPr>
              <a:xfrm>
                <a:off x="6366257" y="3651719"/>
                <a:ext cx="4932636" cy="682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b="1" i="1" smtClean="0">
                              <a:latin typeface="Cambria Math" panose="02040503050406030204" pitchFamily="18" charset="0"/>
                            </a:rPr>
                          </m:ctrlPr>
                        </m:sSubPr>
                        <m:e>
                          <m:r>
                            <a:rPr lang="es-ES" b="1" i="1">
                              <a:latin typeface="Cambria Math" panose="02040503050406030204" pitchFamily="18" charset="0"/>
                            </a:rPr>
                            <m:t>𝑪</m:t>
                          </m:r>
                        </m:e>
                        <m:sub>
                          <m:r>
                            <a:rPr lang="es-ES" b="1" i="1">
                              <a:latin typeface="Cambria Math" panose="02040503050406030204" pitchFamily="18" charset="0"/>
                            </a:rPr>
                            <m:t>𝑪</m:t>
                          </m:r>
                        </m:sub>
                      </m:sSub>
                      <m:r>
                        <m:rPr>
                          <m:nor/>
                        </m:rPr>
                        <a:rPr lang="es-PE" b="1" dirty="0"/>
                        <m:t>=</m:t>
                      </m:r>
                      <m:r>
                        <a:rPr lang="es-ES" b="1" i="1" smtClean="0">
                          <a:latin typeface="Cambria Math" panose="02040503050406030204" pitchFamily="18" charset="0"/>
                        </a:rPr>
                        <m:t>=</m:t>
                      </m:r>
                      <m:sSup>
                        <m:sSupPr>
                          <m:ctrlPr>
                            <a:rPr lang="es-ES" b="1" i="1" smtClean="0">
                              <a:latin typeface="Cambria Math" panose="02040503050406030204" pitchFamily="18" charset="0"/>
                            </a:rPr>
                          </m:ctrlPr>
                        </m:sSupPr>
                        <m:e>
                          <m:sSub>
                            <m:sSubPr>
                              <m:ctrlPr>
                                <a:rPr lang="es-PE" b="1" i="1">
                                  <a:latin typeface="Cambria Math" panose="02040503050406030204" pitchFamily="18" charset="0"/>
                                </a:rPr>
                              </m:ctrlPr>
                            </m:sSubPr>
                            <m:e>
                              <m:r>
                                <a:rPr lang="es-ES" b="1" i="1" smtClean="0">
                                  <a:latin typeface="Cambria Math" panose="02040503050406030204" pitchFamily="18" charset="0"/>
                                </a:rPr>
                                <m:t>𝒂</m:t>
                              </m:r>
                            </m:e>
                            <m:sub>
                              <m:r>
                                <a:rPr lang="es-ES" b="1" i="1" smtClean="0">
                                  <a:latin typeface="Cambria Math" panose="02040503050406030204" pitchFamily="18" charset="0"/>
                                </a:rPr>
                                <m:t>𝟏</m:t>
                              </m:r>
                            </m:sub>
                          </m:sSub>
                          <m:r>
                            <a:rPr lang="es-ES" b="1" i="1" smtClean="0">
                              <a:latin typeface="Cambria Math" panose="02040503050406030204" pitchFamily="18" charset="0"/>
                            </a:rPr>
                            <m:t>∗</m:t>
                          </m:r>
                          <m:d>
                            <m:dPr>
                              <m:begChr m:val="["/>
                              <m:endChr m:val="]"/>
                              <m:ctrlPr>
                                <a:rPr lang="es-ES" b="1" i="1" smtClean="0">
                                  <a:latin typeface="Cambria Math" panose="02040503050406030204" pitchFamily="18" charset="0"/>
                                </a:rPr>
                              </m:ctrlPr>
                            </m:dPr>
                            <m:e>
                              <m:f>
                                <m:fPr>
                                  <m:ctrlPr>
                                    <a:rPr lang="es-ES" b="1" i="1" smtClean="0">
                                      <a:latin typeface="Cambria Math" panose="02040503050406030204" pitchFamily="18" charset="0"/>
                                    </a:rPr>
                                  </m:ctrlPr>
                                </m:fPr>
                                <m:num>
                                  <m:sSub>
                                    <m:sSubPr>
                                      <m:ctrlPr>
                                        <a:rPr lang="es-ES"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m:t>
                                  </m:r>
                                  <m:r>
                                    <a:rPr lang="es-ES" b="1" i="1" smtClean="0">
                                      <a:latin typeface="Cambria Math" panose="02040503050406030204" pitchFamily="18" charset="0"/>
                                    </a:rPr>
                                    <m:t>𝑨𝒄𝒕𝒖𝒂𝒍</m:t>
                                  </m:r>
                                  <m:r>
                                    <a:rPr lang="es-ES" b="1" i="1" smtClean="0">
                                      <a:latin typeface="Cambria Math" panose="02040503050406030204" pitchFamily="18" charset="0"/>
                                    </a:rPr>
                                    <m:t>)</m:t>
                                  </m:r>
                                </m:num>
                                <m:den>
                                  <m:sSub>
                                    <m:sSubPr>
                                      <m:ctrlPr>
                                        <a:rPr lang="es-ES"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 (</m:t>
                                  </m:r>
                                  <m:r>
                                    <a:rPr lang="es-ES" b="1" i="1" smtClean="0">
                                      <a:latin typeface="Cambria Math" panose="02040503050406030204" pitchFamily="18" charset="0"/>
                                    </a:rPr>
                                    <m:t>𝑬𝒔𝒕</m:t>
                                  </m:r>
                                  <m:r>
                                    <a:rPr lang="es-ES" b="1" i="1" smtClean="0">
                                      <a:latin typeface="Cambria Math" panose="02040503050406030204" pitchFamily="18" charset="0"/>
                                    </a:rPr>
                                    <m:t>á</m:t>
                                  </m:r>
                                  <m:r>
                                    <a:rPr lang="es-ES" b="1" i="1" smtClean="0">
                                      <a:latin typeface="Cambria Math" panose="02040503050406030204" pitchFamily="18" charset="0"/>
                                    </a:rPr>
                                    <m:t>𝒏𝒅𝒂𝒓</m:t>
                                  </m:r>
                                  <m:r>
                                    <a:rPr lang="es-ES" b="1" i="1" smtClean="0">
                                      <a:latin typeface="Cambria Math" panose="02040503050406030204" pitchFamily="18" charset="0"/>
                                    </a:rPr>
                                    <m:t>)</m:t>
                                  </m:r>
                                </m:den>
                              </m:f>
                            </m:e>
                          </m:d>
                        </m:e>
                        <m:sup>
                          <m:r>
                            <a:rPr lang="es-ES" b="1" i="1" smtClean="0">
                              <a:latin typeface="Cambria Math" panose="02040503050406030204" pitchFamily="18" charset="0"/>
                            </a:rPr>
                            <m:t>𝟎</m:t>
                          </m:r>
                          <m:r>
                            <a:rPr lang="es-ES" b="1" i="1" smtClean="0">
                              <a:latin typeface="Cambria Math" panose="02040503050406030204" pitchFamily="18" charset="0"/>
                            </a:rPr>
                            <m:t>.</m:t>
                          </m:r>
                          <m:r>
                            <a:rPr lang="es-ES" b="1" i="1" smtClean="0">
                              <a:latin typeface="Cambria Math" panose="02040503050406030204" pitchFamily="18" charset="0"/>
                            </a:rPr>
                            <m:t>𝟓</m:t>
                          </m:r>
                        </m:sup>
                      </m:sSup>
                    </m:oMath>
                  </m:oMathPara>
                </a14:m>
                <a:endParaRPr lang="es-PE" b="1" dirty="0"/>
              </a:p>
            </p:txBody>
          </p:sp>
        </mc:Choice>
        <mc:Fallback xmlns="">
          <p:sp>
            <p:nvSpPr>
              <p:cNvPr id="12" name="CuadroTexto 11">
                <a:extLst>
                  <a:ext uri="{FF2B5EF4-FFF2-40B4-BE49-F238E27FC236}">
                    <a16:creationId xmlns:a16="http://schemas.microsoft.com/office/drawing/2014/main" id="{D0BFF0E9-8064-A687-0843-B0CB2B924282}"/>
                  </a:ext>
                </a:extLst>
              </p:cNvPr>
              <p:cNvSpPr txBox="1">
                <a:spLocks noRot="1" noChangeAspect="1" noMove="1" noResize="1" noEditPoints="1" noAdjustHandles="1" noChangeArrowheads="1" noChangeShapeType="1" noTextEdit="1"/>
              </p:cNvSpPr>
              <p:nvPr/>
            </p:nvSpPr>
            <p:spPr>
              <a:xfrm>
                <a:off x="6366257" y="3651719"/>
                <a:ext cx="4932636" cy="682238"/>
              </a:xfrm>
              <a:prstGeom prst="rect">
                <a:avLst/>
              </a:prstGeom>
              <a:blipFill>
                <a:blip r:embed="rId4"/>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3837740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597B271-0B41-DC6D-B67F-1F1939A83B74}"/>
              </a:ext>
            </a:extLst>
          </p:cNvPr>
          <p:cNvSpPr>
            <a:spLocks noGrp="1"/>
          </p:cNvSpPr>
          <p:nvPr>
            <p:ph type="dt" sz="half" idx="10"/>
          </p:nvPr>
        </p:nvSpPr>
        <p:spPr/>
        <p:txBody>
          <a:bodyPr/>
          <a:lstStyle/>
          <a:p>
            <a:fld id="{9899E8A0-39D9-4F87-B6F0-3AD58779ACB8}" type="datetime1">
              <a:rPr lang="es-PE" smtClean="0"/>
              <a:t>23/02/2025</a:t>
            </a:fld>
            <a:endParaRPr lang="es-PE" dirty="0"/>
          </a:p>
        </p:txBody>
      </p:sp>
      <p:sp>
        <p:nvSpPr>
          <p:cNvPr id="3" name="Marcador de número de diapositiva 2">
            <a:extLst>
              <a:ext uri="{FF2B5EF4-FFF2-40B4-BE49-F238E27FC236}">
                <a16:creationId xmlns:a16="http://schemas.microsoft.com/office/drawing/2014/main" id="{BC49897F-183E-15A0-824E-3064470FFB6A}"/>
              </a:ext>
            </a:extLst>
          </p:cNvPr>
          <p:cNvSpPr>
            <a:spLocks noGrp="1"/>
          </p:cNvSpPr>
          <p:nvPr>
            <p:ph type="sldNum" sz="quarter" idx="12"/>
          </p:nvPr>
        </p:nvSpPr>
        <p:spPr/>
        <p:txBody>
          <a:bodyPr/>
          <a:lstStyle/>
          <a:p>
            <a:fld id="{92D991C5-A440-4FEB-9835-A0DFE9D20E97}" type="slidenum">
              <a:rPr lang="es-PE" smtClean="0"/>
              <a:t>53</a:t>
            </a:fld>
            <a:endParaRPr lang="es-PE"/>
          </a:p>
        </p:txBody>
      </p:sp>
      <p:sp>
        <p:nvSpPr>
          <p:cNvPr id="5" name="CuadroTexto 4">
            <a:extLst>
              <a:ext uri="{FF2B5EF4-FFF2-40B4-BE49-F238E27FC236}">
                <a16:creationId xmlns:a16="http://schemas.microsoft.com/office/drawing/2014/main" id="{FDF7FF60-CC44-3892-1E97-A24CDE640B7A}"/>
              </a:ext>
            </a:extLst>
          </p:cNvPr>
          <p:cNvSpPr txBox="1"/>
          <p:nvPr/>
        </p:nvSpPr>
        <p:spPr>
          <a:xfrm>
            <a:off x="715617" y="528050"/>
            <a:ext cx="5297557" cy="4708981"/>
          </a:xfrm>
          <a:prstGeom prst="rect">
            <a:avLst/>
          </a:prstGeom>
          <a:noFill/>
        </p:spPr>
        <p:txBody>
          <a:bodyPr wrap="square">
            <a:spAutoFit/>
          </a:bodyPr>
          <a:lstStyle/>
          <a:p>
            <a:pPr algn="just"/>
            <a:r>
              <a:rPr lang="es-ES" sz="2400" b="1" dirty="0"/>
              <a:t>b. Costes de transporte </a:t>
            </a:r>
          </a:p>
          <a:p>
            <a:pPr algn="just"/>
            <a:r>
              <a:rPr lang="es-ES" dirty="0"/>
              <a:t>Conforme el tamaño de los bloques aumenta, la carga de los volquetes se hace más difícil afectando no sólo al grado de llenado de la caja de la unidad de transporte sino incluso a los tiempos de espera, maniobras y vertidos. La variación del coste de transporte con la fragmentación puede expresarse con: </a:t>
            </a:r>
          </a:p>
          <a:p>
            <a:pPr algn="just"/>
            <a:endParaRPr lang="es-ES" dirty="0"/>
          </a:p>
          <a:p>
            <a:pPr algn="just"/>
            <a:endParaRPr lang="es-ES" dirty="0"/>
          </a:p>
          <a:p>
            <a:pPr algn="just"/>
            <a:endParaRPr lang="es-ES" dirty="0"/>
          </a:p>
          <a:p>
            <a:pPr algn="just"/>
            <a:endParaRPr lang="es-ES" dirty="0"/>
          </a:p>
          <a:p>
            <a:pPr algn="just"/>
            <a:r>
              <a:rPr lang="es-ES" sz="2400" b="1" dirty="0"/>
              <a:t>c. Costes de trituración </a:t>
            </a:r>
          </a:p>
          <a:p>
            <a:pPr algn="just"/>
            <a:r>
              <a:rPr lang="es-ES" dirty="0"/>
              <a:t>Como en esta operación el coste de la energía es muy elevado, la variación de los costes con la fragmentación puede establecerse a partir de</a:t>
            </a:r>
            <a:endParaRPr lang="es-PE"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552DED1E-A92C-3EAF-6A90-7DB85103E4B4}"/>
                  </a:ext>
                </a:extLst>
              </p:cNvPr>
              <p:cNvSpPr txBox="1"/>
              <p:nvPr/>
            </p:nvSpPr>
            <p:spPr>
              <a:xfrm>
                <a:off x="838200" y="3011832"/>
                <a:ext cx="4641784" cy="682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b="1" i="1" smtClean="0">
                              <a:latin typeface="Cambria Math" panose="02040503050406030204" pitchFamily="18" charset="0"/>
                            </a:rPr>
                          </m:ctrlPr>
                        </m:sSubPr>
                        <m:e>
                          <m:r>
                            <a:rPr lang="es-ES" b="1" i="1">
                              <a:latin typeface="Cambria Math" panose="02040503050406030204" pitchFamily="18" charset="0"/>
                            </a:rPr>
                            <m:t>𝑪</m:t>
                          </m:r>
                        </m:e>
                        <m:sub>
                          <m:r>
                            <a:rPr lang="es-ES" b="1" i="1" smtClean="0">
                              <a:latin typeface="Cambria Math" panose="02040503050406030204" pitchFamily="18" charset="0"/>
                            </a:rPr>
                            <m:t>𝒕</m:t>
                          </m:r>
                        </m:sub>
                      </m:sSub>
                      <m:r>
                        <m:rPr>
                          <m:nor/>
                        </m:rPr>
                        <a:rPr lang="es-PE" b="1" dirty="0"/>
                        <m:t>=</m:t>
                      </m:r>
                      <m:r>
                        <a:rPr lang="es-ES" b="1" i="1" smtClean="0">
                          <a:latin typeface="Cambria Math" panose="02040503050406030204" pitchFamily="18" charset="0"/>
                        </a:rPr>
                        <m:t>=</m:t>
                      </m:r>
                      <m:sSup>
                        <m:sSupPr>
                          <m:ctrlPr>
                            <a:rPr lang="es-ES" b="1" i="1" smtClean="0">
                              <a:latin typeface="Cambria Math" panose="02040503050406030204" pitchFamily="18" charset="0"/>
                            </a:rPr>
                          </m:ctrlPr>
                        </m:sSupPr>
                        <m:e>
                          <m:sSub>
                            <m:sSubPr>
                              <m:ctrlPr>
                                <a:rPr lang="es-PE" b="1" i="1">
                                  <a:latin typeface="Cambria Math" panose="02040503050406030204" pitchFamily="18" charset="0"/>
                                </a:rPr>
                              </m:ctrlPr>
                            </m:sSubPr>
                            <m:e>
                              <m:r>
                                <a:rPr lang="es-ES" b="1" i="1" smtClean="0">
                                  <a:latin typeface="Cambria Math" panose="02040503050406030204" pitchFamily="18" charset="0"/>
                                </a:rPr>
                                <m:t>𝒂</m:t>
                              </m:r>
                            </m:e>
                            <m:sub>
                              <m:r>
                                <a:rPr lang="es-ES" b="1" i="1" smtClean="0">
                                  <a:latin typeface="Cambria Math" panose="02040503050406030204" pitchFamily="18" charset="0"/>
                                </a:rPr>
                                <m:t>𝟐</m:t>
                              </m:r>
                            </m:sub>
                          </m:sSub>
                          <m:r>
                            <a:rPr lang="es-ES" b="1" i="1" smtClean="0">
                              <a:latin typeface="Cambria Math" panose="02040503050406030204" pitchFamily="18" charset="0"/>
                            </a:rPr>
                            <m:t>∗</m:t>
                          </m:r>
                          <m:d>
                            <m:dPr>
                              <m:begChr m:val="["/>
                              <m:endChr m:val="]"/>
                              <m:ctrlPr>
                                <a:rPr lang="es-ES" b="1" i="1" smtClean="0">
                                  <a:latin typeface="Cambria Math" panose="02040503050406030204" pitchFamily="18" charset="0"/>
                                </a:rPr>
                              </m:ctrlPr>
                            </m:dPr>
                            <m:e>
                              <m:f>
                                <m:fPr>
                                  <m:ctrlPr>
                                    <a:rPr lang="es-ES" b="1" i="1" smtClean="0">
                                      <a:latin typeface="Cambria Math" panose="02040503050406030204" pitchFamily="18" charset="0"/>
                                    </a:rPr>
                                  </m:ctrlPr>
                                </m:fPr>
                                <m:num>
                                  <m:sSub>
                                    <m:sSubPr>
                                      <m:ctrlPr>
                                        <a:rPr lang="es-ES"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m:t>
                                  </m:r>
                                  <m:r>
                                    <a:rPr lang="es-ES" b="1" i="1" smtClean="0">
                                      <a:latin typeface="Cambria Math" panose="02040503050406030204" pitchFamily="18" charset="0"/>
                                    </a:rPr>
                                    <m:t>𝑨𝒄𝒕𝒖𝒂𝒍</m:t>
                                  </m:r>
                                  <m:r>
                                    <a:rPr lang="es-ES" b="1" i="1" smtClean="0">
                                      <a:latin typeface="Cambria Math" panose="02040503050406030204" pitchFamily="18" charset="0"/>
                                    </a:rPr>
                                    <m:t>)</m:t>
                                  </m:r>
                                </m:num>
                                <m:den>
                                  <m:sSub>
                                    <m:sSubPr>
                                      <m:ctrlPr>
                                        <a:rPr lang="es-ES"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 (</m:t>
                                  </m:r>
                                  <m:r>
                                    <a:rPr lang="es-ES" b="1" i="1" smtClean="0">
                                      <a:latin typeface="Cambria Math" panose="02040503050406030204" pitchFamily="18" charset="0"/>
                                    </a:rPr>
                                    <m:t>𝑬𝒔𝒕</m:t>
                                  </m:r>
                                  <m:r>
                                    <a:rPr lang="es-ES" b="1" i="1" smtClean="0">
                                      <a:latin typeface="Cambria Math" panose="02040503050406030204" pitchFamily="18" charset="0"/>
                                    </a:rPr>
                                    <m:t>á</m:t>
                                  </m:r>
                                  <m:r>
                                    <a:rPr lang="es-ES" b="1" i="1" smtClean="0">
                                      <a:latin typeface="Cambria Math" panose="02040503050406030204" pitchFamily="18" charset="0"/>
                                    </a:rPr>
                                    <m:t>𝒏𝒅𝒂𝒓</m:t>
                                  </m:r>
                                  <m:r>
                                    <a:rPr lang="es-ES" b="1" i="1" smtClean="0">
                                      <a:latin typeface="Cambria Math" panose="02040503050406030204" pitchFamily="18" charset="0"/>
                                    </a:rPr>
                                    <m:t>)</m:t>
                                  </m:r>
                                </m:den>
                              </m:f>
                            </m:e>
                          </m:d>
                        </m:e>
                        <m:sup>
                          <m:r>
                            <a:rPr lang="es-ES" b="1" i="1" smtClean="0">
                              <a:latin typeface="Cambria Math" panose="02040503050406030204" pitchFamily="18" charset="0"/>
                            </a:rPr>
                            <m:t>𝟎</m:t>
                          </m:r>
                          <m:r>
                            <a:rPr lang="es-ES" b="1" i="1" smtClean="0">
                              <a:latin typeface="Cambria Math" panose="02040503050406030204" pitchFamily="18" charset="0"/>
                            </a:rPr>
                            <m:t>.</m:t>
                          </m:r>
                          <m:r>
                            <a:rPr lang="es-ES" b="1" i="1" smtClean="0">
                              <a:latin typeface="Cambria Math" panose="02040503050406030204" pitchFamily="18" charset="0"/>
                            </a:rPr>
                            <m:t>𝟓</m:t>
                          </m:r>
                        </m:sup>
                      </m:sSup>
                    </m:oMath>
                  </m:oMathPara>
                </a14:m>
                <a:endParaRPr lang="es-PE" b="1" dirty="0"/>
              </a:p>
            </p:txBody>
          </p:sp>
        </mc:Choice>
        <mc:Fallback xmlns="">
          <p:sp>
            <p:nvSpPr>
              <p:cNvPr id="6" name="CuadroTexto 5">
                <a:extLst>
                  <a:ext uri="{FF2B5EF4-FFF2-40B4-BE49-F238E27FC236}">
                    <a16:creationId xmlns:a16="http://schemas.microsoft.com/office/drawing/2014/main" id="{552DED1E-A92C-3EAF-6A90-7DB85103E4B4}"/>
                  </a:ext>
                </a:extLst>
              </p:cNvPr>
              <p:cNvSpPr txBox="1">
                <a:spLocks noRot="1" noChangeAspect="1" noMove="1" noResize="1" noEditPoints="1" noAdjustHandles="1" noChangeArrowheads="1" noChangeShapeType="1" noTextEdit="1"/>
              </p:cNvSpPr>
              <p:nvPr/>
            </p:nvSpPr>
            <p:spPr>
              <a:xfrm>
                <a:off x="838200" y="3011832"/>
                <a:ext cx="4641784" cy="682238"/>
              </a:xfrm>
              <a:prstGeom prst="rect">
                <a:avLst/>
              </a:prstGeom>
              <a:blipFill>
                <a:blip r:embed="rId2"/>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7C19BF46-B9F3-7879-A19F-75286BB86A7A}"/>
                  </a:ext>
                </a:extLst>
              </p:cNvPr>
              <p:cNvSpPr txBox="1"/>
              <p:nvPr/>
            </p:nvSpPr>
            <p:spPr>
              <a:xfrm>
                <a:off x="964276" y="5475170"/>
                <a:ext cx="4515708" cy="682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b="1" i="1" smtClean="0">
                              <a:latin typeface="Cambria Math" panose="02040503050406030204" pitchFamily="18" charset="0"/>
                            </a:rPr>
                          </m:ctrlPr>
                        </m:sSubPr>
                        <m:e>
                          <m:r>
                            <a:rPr lang="es-ES" b="1" i="1">
                              <a:latin typeface="Cambria Math" panose="02040503050406030204" pitchFamily="18" charset="0"/>
                            </a:rPr>
                            <m:t>𝑪</m:t>
                          </m:r>
                        </m:e>
                        <m:sub>
                          <m:r>
                            <a:rPr lang="es-ES" b="1" i="1" smtClean="0">
                              <a:latin typeface="Cambria Math" panose="02040503050406030204" pitchFamily="18" charset="0"/>
                            </a:rPr>
                            <m:t>𝒕𝒓</m:t>
                          </m:r>
                        </m:sub>
                      </m:sSub>
                      <m:r>
                        <m:rPr>
                          <m:nor/>
                        </m:rPr>
                        <a:rPr lang="es-PE" b="1" dirty="0"/>
                        <m:t>=</m:t>
                      </m:r>
                      <m:r>
                        <a:rPr lang="es-ES" b="1" i="1" smtClean="0">
                          <a:latin typeface="Cambria Math" panose="02040503050406030204" pitchFamily="18" charset="0"/>
                        </a:rPr>
                        <m:t>=</m:t>
                      </m:r>
                      <m:sSup>
                        <m:sSupPr>
                          <m:ctrlPr>
                            <a:rPr lang="es-ES" b="1" i="1" smtClean="0">
                              <a:latin typeface="Cambria Math" panose="02040503050406030204" pitchFamily="18" charset="0"/>
                            </a:rPr>
                          </m:ctrlPr>
                        </m:sSupPr>
                        <m:e>
                          <m:sSub>
                            <m:sSubPr>
                              <m:ctrlPr>
                                <a:rPr lang="es-PE" b="1" i="1">
                                  <a:latin typeface="Cambria Math" panose="02040503050406030204" pitchFamily="18" charset="0"/>
                                </a:rPr>
                              </m:ctrlPr>
                            </m:sSubPr>
                            <m:e>
                              <m:sSub>
                                <m:sSubPr>
                                  <m:ctrlPr>
                                    <a:rPr lang="es-PE" b="1" i="1">
                                      <a:latin typeface="Cambria Math" panose="02040503050406030204" pitchFamily="18" charset="0"/>
                                    </a:rPr>
                                  </m:ctrlPr>
                                </m:sSubPr>
                                <m:e>
                                  <m:r>
                                    <a:rPr lang="es-ES" b="1" i="1">
                                      <a:latin typeface="Cambria Math" panose="02040503050406030204" pitchFamily="18" charset="0"/>
                                    </a:rPr>
                                    <m:t>𝒂</m:t>
                                  </m:r>
                                </m:e>
                                <m:sub>
                                  <m:r>
                                    <a:rPr lang="es-ES" b="1" i="1" smtClean="0">
                                      <a:latin typeface="Cambria Math" panose="02040503050406030204" pitchFamily="18" charset="0"/>
                                    </a:rPr>
                                    <m:t>𝟑</m:t>
                                  </m:r>
                                </m:sub>
                              </m:sSub>
                              <m:r>
                                <a:rPr lang="es-ES" b="1" i="1" smtClean="0">
                                  <a:latin typeface="Cambria Math" panose="02040503050406030204" pitchFamily="18" charset="0"/>
                                </a:rPr>
                                <m:t>+</m:t>
                              </m:r>
                              <m:r>
                                <a:rPr lang="es-ES" b="1" i="1" smtClean="0">
                                  <a:latin typeface="Cambria Math" panose="02040503050406030204" pitchFamily="18" charset="0"/>
                                </a:rPr>
                                <m:t>𝒂</m:t>
                              </m:r>
                            </m:e>
                            <m:sub>
                              <m:r>
                                <a:rPr lang="es-ES" b="1" i="1" smtClean="0">
                                  <a:latin typeface="Cambria Math" panose="02040503050406030204" pitchFamily="18" charset="0"/>
                                </a:rPr>
                                <m:t>𝟒</m:t>
                              </m:r>
                            </m:sub>
                          </m:sSub>
                          <m:r>
                            <a:rPr lang="es-ES" b="1" i="1" smtClean="0">
                              <a:latin typeface="Cambria Math" panose="02040503050406030204" pitchFamily="18" charset="0"/>
                            </a:rPr>
                            <m:t>∗</m:t>
                          </m:r>
                          <m:d>
                            <m:dPr>
                              <m:begChr m:val="["/>
                              <m:endChr m:val="]"/>
                              <m:ctrlPr>
                                <a:rPr lang="es-ES" b="1" i="1" smtClean="0">
                                  <a:latin typeface="Cambria Math" panose="02040503050406030204" pitchFamily="18" charset="0"/>
                                </a:rPr>
                              </m:ctrlPr>
                            </m:dPr>
                            <m:e>
                              <m:f>
                                <m:fPr>
                                  <m:ctrlPr>
                                    <a:rPr lang="es-ES" b="1" i="1" smtClean="0">
                                      <a:latin typeface="Cambria Math" panose="02040503050406030204" pitchFamily="18" charset="0"/>
                                    </a:rPr>
                                  </m:ctrlPr>
                                </m:fPr>
                                <m:num>
                                  <m:sSub>
                                    <m:sSubPr>
                                      <m:ctrlPr>
                                        <a:rPr lang="es-ES"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m:t>
                                  </m:r>
                                  <m:r>
                                    <a:rPr lang="es-ES" b="1" i="1" smtClean="0">
                                      <a:latin typeface="Cambria Math" panose="02040503050406030204" pitchFamily="18" charset="0"/>
                                    </a:rPr>
                                    <m:t>𝑨𝒄𝒕𝒖𝒂𝒍</m:t>
                                  </m:r>
                                  <m:r>
                                    <a:rPr lang="es-ES" b="1" i="1" smtClean="0">
                                      <a:latin typeface="Cambria Math" panose="02040503050406030204" pitchFamily="18" charset="0"/>
                                    </a:rPr>
                                    <m:t>)</m:t>
                                  </m:r>
                                </m:num>
                                <m:den>
                                  <m:sSub>
                                    <m:sSubPr>
                                      <m:ctrlPr>
                                        <a:rPr lang="es-ES" b="1" i="1" smtClean="0">
                                          <a:latin typeface="Cambria Math" panose="02040503050406030204" pitchFamily="18" charset="0"/>
                                        </a:rPr>
                                      </m:ctrlPr>
                                    </m:sSubPr>
                                    <m:e>
                                      <m:r>
                                        <a:rPr lang="es-ES" b="1" i="1" smtClean="0">
                                          <a:latin typeface="Cambria Math" panose="02040503050406030204" pitchFamily="18" charset="0"/>
                                        </a:rPr>
                                        <m:t>𝑲</m:t>
                                      </m:r>
                                    </m:e>
                                    <m:sub>
                                      <m:r>
                                        <a:rPr lang="es-ES" b="1" i="1" smtClean="0">
                                          <a:latin typeface="Cambria Math" panose="02040503050406030204" pitchFamily="18" charset="0"/>
                                        </a:rPr>
                                        <m:t>𝟖𝟎</m:t>
                                      </m:r>
                                    </m:sub>
                                  </m:sSub>
                                  <m:r>
                                    <a:rPr lang="es-ES" b="1" i="1" smtClean="0">
                                      <a:latin typeface="Cambria Math" panose="02040503050406030204" pitchFamily="18" charset="0"/>
                                    </a:rPr>
                                    <m:t> (</m:t>
                                  </m:r>
                                  <m:r>
                                    <a:rPr lang="es-ES" b="1" i="1" smtClean="0">
                                      <a:latin typeface="Cambria Math" panose="02040503050406030204" pitchFamily="18" charset="0"/>
                                    </a:rPr>
                                    <m:t>𝑬𝒔𝒕</m:t>
                                  </m:r>
                                  <m:r>
                                    <a:rPr lang="es-ES" b="1" i="1" smtClean="0">
                                      <a:latin typeface="Cambria Math" panose="02040503050406030204" pitchFamily="18" charset="0"/>
                                    </a:rPr>
                                    <m:t>á</m:t>
                                  </m:r>
                                  <m:r>
                                    <a:rPr lang="es-ES" b="1" i="1" smtClean="0">
                                      <a:latin typeface="Cambria Math" panose="02040503050406030204" pitchFamily="18" charset="0"/>
                                    </a:rPr>
                                    <m:t>𝒏𝒅𝒂𝒓</m:t>
                                  </m:r>
                                  <m:r>
                                    <a:rPr lang="es-ES" b="1" i="1" smtClean="0">
                                      <a:latin typeface="Cambria Math" panose="02040503050406030204" pitchFamily="18" charset="0"/>
                                    </a:rPr>
                                    <m:t>)</m:t>
                                  </m:r>
                                </m:den>
                              </m:f>
                            </m:e>
                          </m:d>
                        </m:e>
                        <m:sup>
                          <m:r>
                            <a:rPr lang="es-ES" b="1" i="1" smtClean="0">
                              <a:latin typeface="Cambria Math" panose="02040503050406030204" pitchFamily="18" charset="0"/>
                            </a:rPr>
                            <m:t>𝟎</m:t>
                          </m:r>
                          <m:r>
                            <a:rPr lang="es-ES" b="1" i="1" smtClean="0">
                              <a:latin typeface="Cambria Math" panose="02040503050406030204" pitchFamily="18" charset="0"/>
                            </a:rPr>
                            <m:t>.</m:t>
                          </m:r>
                          <m:r>
                            <a:rPr lang="es-ES" b="1" i="1" smtClean="0">
                              <a:latin typeface="Cambria Math" panose="02040503050406030204" pitchFamily="18" charset="0"/>
                            </a:rPr>
                            <m:t>𝟓</m:t>
                          </m:r>
                        </m:sup>
                      </m:sSup>
                    </m:oMath>
                  </m:oMathPara>
                </a14:m>
                <a:endParaRPr lang="es-PE" b="1" dirty="0"/>
              </a:p>
            </p:txBody>
          </p:sp>
        </mc:Choice>
        <mc:Fallback xmlns="">
          <p:sp>
            <p:nvSpPr>
              <p:cNvPr id="7" name="CuadroTexto 6">
                <a:extLst>
                  <a:ext uri="{FF2B5EF4-FFF2-40B4-BE49-F238E27FC236}">
                    <a16:creationId xmlns:a16="http://schemas.microsoft.com/office/drawing/2014/main" id="{7C19BF46-B9F3-7879-A19F-75286BB86A7A}"/>
                  </a:ext>
                </a:extLst>
              </p:cNvPr>
              <p:cNvSpPr txBox="1">
                <a:spLocks noRot="1" noChangeAspect="1" noMove="1" noResize="1" noEditPoints="1" noAdjustHandles="1" noChangeArrowheads="1" noChangeShapeType="1" noTextEdit="1"/>
              </p:cNvSpPr>
              <p:nvPr/>
            </p:nvSpPr>
            <p:spPr>
              <a:xfrm>
                <a:off x="964276" y="5475170"/>
                <a:ext cx="4515708" cy="682238"/>
              </a:xfrm>
              <a:prstGeom prst="rect">
                <a:avLst/>
              </a:prstGeom>
              <a:blipFill>
                <a:blip r:embed="rId3"/>
                <a:stretch>
                  <a:fillRect/>
                </a:stretch>
              </a:blipFill>
            </p:spPr>
            <p:txBody>
              <a:bodyPr/>
              <a:lstStyle/>
              <a:p>
                <a:r>
                  <a:rPr lang="es-PE">
                    <a:noFill/>
                  </a:rPr>
                  <a:t> </a:t>
                </a:r>
              </a:p>
            </p:txBody>
          </p:sp>
        </mc:Fallback>
      </mc:AlternateContent>
      <p:pic>
        <p:nvPicPr>
          <p:cNvPr id="9" name="Imagen 8">
            <a:extLst>
              <a:ext uri="{FF2B5EF4-FFF2-40B4-BE49-F238E27FC236}">
                <a16:creationId xmlns:a16="http://schemas.microsoft.com/office/drawing/2014/main" id="{DB3E8B83-123E-D3F7-143A-B08537988060}"/>
              </a:ext>
            </a:extLst>
          </p:cNvPr>
          <p:cNvPicPr>
            <a:picLocks noChangeAspect="1"/>
          </p:cNvPicPr>
          <p:nvPr/>
        </p:nvPicPr>
        <p:blipFill>
          <a:blip r:embed="rId4"/>
          <a:stretch>
            <a:fillRect/>
          </a:stretch>
        </p:blipFill>
        <p:spPr>
          <a:xfrm>
            <a:off x="7349014" y="999241"/>
            <a:ext cx="3991532" cy="5262412"/>
          </a:xfrm>
          <a:prstGeom prst="rect">
            <a:avLst/>
          </a:prstGeom>
        </p:spPr>
      </p:pic>
      <p:sp>
        <p:nvSpPr>
          <p:cNvPr id="11" name="CuadroTexto 10">
            <a:extLst>
              <a:ext uri="{FF2B5EF4-FFF2-40B4-BE49-F238E27FC236}">
                <a16:creationId xmlns:a16="http://schemas.microsoft.com/office/drawing/2014/main" id="{64CDE550-FE8D-6F18-031B-7464EC461294}"/>
              </a:ext>
            </a:extLst>
          </p:cNvPr>
          <p:cNvSpPr txBox="1"/>
          <p:nvPr/>
        </p:nvSpPr>
        <p:spPr>
          <a:xfrm rot="16200000">
            <a:off x="5390291" y="3288334"/>
            <a:ext cx="3420491" cy="461665"/>
          </a:xfrm>
          <a:prstGeom prst="rect">
            <a:avLst/>
          </a:prstGeom>
          <a:noFill/>
        </p:spPr>
        <p:txBody>
          <a:bodyPr wrap="square">
            <a:spAutoFit/>
          </a:bodyPr>
          <a:lstStyle/>
          <a:p>
            <a:pPr algn="just"/>
            <a:r>
              <a:rPr lang="es-ES" sz="1200" b="1" dirty="0">
                <a:solidFill>
                  <a:srgbClr val="0070C0"/>
                </a:solidFill>
              </a:rPr>
              <a:t>Ejemplo de optimización del arranque con explosivos dentro del ciclo global de explotación.</a:t>
            </a:r>
            <a:endParaRPr lang="es-PE" sz="1200" b="1" dirty="0">
              <a:solidFill>
                <a:srgbClr val="0070C0"/>
              </a:solidFill>
            </a:endParaRPr>
          </a:p>
        </p:txBody>
      </p:sp>
    </p:spTree>
    <p:extLst>
      <p:ext uri="{BB962C8B-B14F-4D97-AF65-F5344CB8AC3E}">
        <p14:creationId xmlns:p14="http://schemas.microsoft.com/office/powerpoint/2010/main" val="1374601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F5E29A6-E688-472F-9C44-68D062389D16}"/>
              </a:ext>
            </a:extLst>
          </p:cNvPr>
          <p:cNvSpPr txBox="1"/>
          <p:nvPr/>
        </p:nvSpPr>
        <p:spPr>
          <a:xfrm>
            <a:off x="695738" y="578096"/>
            <a:ext cx="8825333" cy="461665"/>
          </a:xfrm>
          <a:prstGeom prst="rect">
            <a:avLst/>
          </a:prstGeom>
          <a:noFill/>
        </p:spPr>
        <p:txBody>
          <a:bodyPr wrap="square">
            <a:spAutoFit/>
          </a:bodyPr>
          <a:lstStyle/>
          <a:p>
            <a:r>
              <a:rPr lang="es-PE" sz="2400" b="1" dirty="0">
                <a:latin typeface="+mj-lt"/>
              </a:rPr>
              <a:t>4.17. MODELO DE OPTIMIZACIÓN PROBABILISTICO</a:t>
            </a:r>
          </a:p>
        </p:txBody>
      </p:sp>
      <p:pic>
        <p:nvPicPr>
          <p:cNvPr id="5" name="Imagen 4">
            <a:extLst>
              <a:ext uri="{FF2B5EF4-FFF2-40B4-BE49-F238E27FC236}">
                <a16:creationId xmlns:a16="http://schemas.microsoft.com/office/drawing/2014/main" id="{C664E30F-B1B6-49C0-982C-3B044AB9D133}"/>
              </a:ext>
            </a:extLst>
          </p:cNvPr>
          <p:cNvPicPr>
            <a:picLocks noChangeAspect="1"/>
          </p:cNvPicPr>
          <p:nvPr/>
        </p:nvPicPr>
        <p:blipFill>
          <a:blip r:embed="rId2"/>
          <a:stretch>
            <a:fillRect/>
          </a:stretch>
        </p:blipFill>
        <p:spPr>
          <a:xfrm>
            <a:off x="6722831" y="1002304"/>
            <a:ext cx="4339243" cy="5778255"/>
          </a:xfrm>
          <a:prstGeom prst="rect">
            <a:avLst/>
          </a:prstGeom>
        </p:spPr>
      </p:pic>
      <p:sp>
        <p:nvSpPr>
          <p:cNvPr id="14" name="CuadroTexto 13">
            <a:extLst>
              <a:ext uri="{FF2B5EF4-FFF2-40B4-BE49-F238E27FC236}">
                <a16:creationId xmlns:a16="http://schemas.microsoft.com/office/drawing/2014/main" id="{E3EFEF0E-E854-4D04-9F87-6385EE0DB8A5}"/>
              </a:ext>
            </a:extLst>
          </p:cNvPr>
          <p:cNvSpPr txBox="1"/>
          <p:nvPr/>
        </p:nvSpPr>
        <p:spPr>
          <a:xfrm>
            <a:off x="695739" y="1014853"/>
            <a:ext cx="5317435" cy="5355312"/>
          </a:xfrm>
          <a:prstGeom prst="rect">
            <a:avLst/>
          </a:prstGeom>
          <a:noFill/>
        </p:spPr>
        <p:txBody>
          <a:bodyPr wrap="square">
            <a:spAutoFit/>
          </a:bodyPr>
          <a:lstStyle/>
          <a:p>
            <a:pPr algn="just"/>
            <a:r>
              <a:rPr lang="es-PE" dirty="0"/>
              <a:t>El análisis de riesgo combina la variabilidad de todos los parámetros significativos que intervienen, con el fin de obtener la probabilidad de los valores estimados y por consiguiente el riesgo relativo de no alcanzar algunos de los valores previstos.</a:t>
            </a:r>
          </a:p>
          <a:p>
            <a:pPr algn="just"/>
            <a:endParaRPr lang="es-PE" dirty="0"/>
          </a:p>
          <a:p>
            <a:pPr algn="just"/>
            <a:r>
              <a:rPr lang="es-ES" dirty="0"/>
              <a:t>A grandes rasgos, estos modelos parten de la identificación de las variables más significativas, la asignación de una distribución de probabilidades a cada una de ellas, y la simulación estocástica por ordenador de un gran número de casos, tomando aleatoriamente de cada una de las distribuciones un valor para obtener al final la función de probabilidades de la fragmentación o de cualquier otro parámetro de diseño. Para hacer esto suele aplicarse la técnica de simulación de Monte Carlo. En la Fig. siguiente se presenta el organigrama del modelo probabilístico de fragmentación por voladuras que sirve para la selección de la trituradora primaria. </a:t>
            </a:r>
            <a:endParaRPr lang="es-PE" dirty="0"/>
          </a:p>
        </p:txBody>
      </p:sp>
      <p:sp>
        <p:nvSpPr>
          <p:cNvPr id="4" name="Marcador de fecha 3">
            <a:extLst>
              <a:ext uri="{FF2B5EF4-FFF2-40B4-BE49-F238E27FC236}">
                <a16:creationId xmlns:a16="http://schemas.microsoft.com/office/drawing/2014/main" id="{11E4DBFD-4720-AE0C-EAE5-8CC8E9A0866C}"/>
              </a:ext>
            </a:extLst>
          </p:cNvPr>
          <p:cNvSpPr>
            <a:spLocks noGrp="1"/>
          </p:cNvSpPr>
          <p:nvPr>
            <p:ph type="dt" sz="half" idx="10"/>
          </p:nvPr>
        </p:nvSpPr>
        <p:spPr/>
        <p:txBody>
          <a:bodyPr/>
          <a:lstStyle/>
          <a:p>
            <a:fld id="{9839FC4F-0FBE-4A61-94DF-10FD88DA9110}" type="datetime1">
              <a:rPr lang="es-PE" smtClean="0"/>
              <a:t>23/02/2025</a:t>
            </a:fld>
            <a:endParaRPr lang="es-PE"/>
          </a:p>
        </p:txBody>
      </p:sp>
      <p:sp>
        <p:nvSpPr>
          <p:cNvPr id="6" name="Marcador de número de diapositiva 5">
            <a:extLst>
              <a:ext uri="{FF2B5EF4-FFF2-40B4-BE49-F238E27FC236}">
                <a16:creationId xmlns:a16="http://schemas.microsoft.com/office/drawing/2014/main" id="{8FD7497C-548B-5390-903C-E12174C80849}"/>
              </a:ext>
            </a:extLst>
          </p:cNvPr>
          <p:cNvSpPr>
            <a:spLocks noGrp="1"/>
          </p:cNvSpPr>
          <p:nvPr>
            <p:ph type="sldNum" sz="quarter" idx="12"/>
          </p:nvPr>
        </p:nvSpPr>
        <p:spPr/>
        <p:txBody>
          <a:bodyPr/>
          <a:lstStyle/>
          <a:p>
            <a:fld id="{92D991C5-A440-4FEB-9835-A0DFE9D20E97}" type="slidenum">
              <a:rPr lang="es-PE" smtClean="0"/>
              <a:t>54</a:t>
            </a:fld>
            <a:endParaRPr lang="es-PE"/>
          </a:p>
        </p:txBody>
      </p:sp>
    </p:spTree>
    <p:extLst>
      <p:ext uri="{BB962C8B-B14F-4D97-AF65-F5344CB8AC3E}">
        <p14:creationId xmlns:p14="http://schemas.microsoft.com/office/powerpoint/2010/main" val="225379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23/02/2025</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55</a:t>
            </a:fld>
            <a:endParaRPr lang="es-ES_tradnl" altLang="es-PE"/>
          </a:p>
        </p:txBody>
      </p:sp>
      <p:sp>
        <p:nvSpPr>
          <p:cNvPr id="50181" name="Rectangle 5">
            <a:extLst>
              <a:ext uri="{FF2B5EF4-FFF2-40B4-BE49-F238E27FC236}">
                <a16:creationId xmlns:a16="http://schemas.microsoft.com/office/drawing/2014/main" id="{A691F458-4ACD-4999-B36E-596FC84CEBE0}"/>
              </a:ext>
            </a:extLst>
          </p:cNvPr>
          <p:cNvSpPr>
            <a:spLocks noChangeArrowheads="1"/>
          </p:cNvSpPr>
          <p:nvPr/>
        </p:nvSpPr>
        <p:spPr bwMode="auto">
          <a:xfrm>
            <a:off x="1752600" y="1771650"/>
            <a:ext cx="8572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81000" indent="-38100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8572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276350" indent="-228600" algn="l">
              <a:spcBef>
                <a:spcPct val="20000"/>
              </a:spcBef>
              <a:buClr>
                <a:schemeClr val="tx1"/>
              </a:buClr>
              <a:buChar char="–"/>
              <a:defRPr sz="2400">
                <a:solidFill>
                  <a:schemeClr val="tx1"/>
                </a:solidFill>
                <a:latin typeface="Arial" panose="020B0604020202020204" pitchFamily="34" charset="0"/>
              </a:defRPr>
            </a:lvl3pPr>
            <a:lvl4pPr marL="169545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11455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5717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30289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4861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39433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a:buFont typeface="Monotype Sorts" pitchFamily="2" charset="2"/>
              <a:buChar char="è"/>
            </a:pPr>
            <a:endParaRPr lang="es-PE" altLang="es-PE" sz="3000">
              <a:solidFill>
                <a:schemeClr val="bg2"/>
              </a:solidFill>
            </a:endParaRPr>
          </a:p>
        </p:txBody>
      </p:sp>
      <p:sp>
        <p:nvSpPr>
          <p:cNvPr id="8" name="Título 1">
            <a:extLst>
              <a:ext uri="{FF2B5EF4-FFF2-40B4-BE49-F238E27FC236}">
                <a16:creationId xmlns:a16="http://schemas.microsoft.com/office/drawing/2014/main" id="{F1C9401A-B94B-4D71-9B56-93D4F667080E}"/>
              </a:ext>
            </a:extLst>
          </p:cNvPr>
          <p:cNvSpPr txBox="1">
            <a:spLocks/>
          </p:cNvSpPr>
          <p:nvPr/>
        </p:nvSpPr>
        <p:spPr>
          <a:xfrm>
            <a:off x="812712" y="414230"/>
            <a:ext cx="9003641" cy="420060"/>
          </a:xfrm>
          <a:prstGeom prst="rect">
            <a:avLst/>
          </a:prstGeom>
        </p:spPr>
        <p:txBody>
          <a:bodyPr>
            <a:normAutofit fontScale="7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tabLst>
                <a:tab pos="0" algn="l"/>
              </a:tabLst>
            </a:pPr>
            <a:r>
              <a:rPr lang="es-ES" sz="3600" dirty="0">
                <a:solidFill>
                  <a:schemeClr val="accent3">
                    <a:lumMod val="75000"/>
                  </a:schemeClr>
                </a:solidFill>
              </a:rPr>
              <a:t>4.18. EVALUACIÓN DE LA EFICIENCIA OPERATIVA</a:t>
            </a:r>
            <a:endParaRPr lang="es-PE" sz="3600" dirty="0">
              <a:solidFill>
                <a:schemeClr val="accent3">
                  <a:lumMod val="75000"/>
                </a:schemeClr>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Beneficio económico</a:t>
            </a:r>
          </a:p>
        </p:txBody>
      </p:sp>
      <p:sp>
        <p:nvSpPr>
          <p:cNvPr id="22" name="CuadroTexto 21">
            <a:extLst>
              <a:ext uri="{FF2B5EF4-FFF2-40B4-BE49-F238E27FC236}">
                <a16:creationId xmlns:a16="http://schemas.microsoft.com/office/drawing/2014/main" id="{F8AC728D-B14A-4BAA-BF5F-6B716D1391EF}"/>
              </a:ext>
            </a:extLst>
          </p:cNvPr>
          <p:cNvSpPr txBox="1"/>
          <p:nvPr/>
        </p:nvSpPr>
        <p:spPr>
          <a:xfrm>
            <a:off x="1999959" y="1386860"/>
            <a:ext cx="4737365" cy="458074"/>
          </a:xfrm>
          <a:prstGeom prst="rect">
            <a:avLst/>
          </a:prstGeom>
          <a:noFill/>
        </p:spPr>
        <p:txBody>
          <a:bodyPr wrap="square">
            <a:spAutoFit/>
          </a:bodyPr>
          <a:lstStyle/>
          <a:p>
            <a:pPr algn="just">
              <a:lnSpc>
                <a:spcPct val="150000"/>
              </a:lnSpc>
              <a:tabLst>
                <a:tab pos="180340" algn="l"/>
                <a:tab pos="450215" algn="l"/>
                <a:tab pos="900430" algn="l"/>
              </a:tabLst>
            </a:pPr>
            <a:r>
              <a:rPr lang="es-ES" sz="1800" dirty="0">
                <a:effectLst/>
                <a:latin typeface="Times New Roman" panose="02020603050405020304" pitchFamily="18" charset="0"/>
                <a:ea typeface="Times New Roman" panose="02020603050405020304" pitchFamily="18" charset="0"/>
              </a:rPr>
              <a:t>El beneficio está dado por la siguiente expresión:</a:t>
            </a:r>
            <a:endParaRPr lang="es-PE" sz="1800" dirty="0">
              <a:effectLst/>
              <a:latin typeface="Times New Roman" panose="02020603050405020304" pitchFamily="18" charset="0"/>
              <a:ea typeface="Times New Roman" panose="02020603050405020304" pitchFamily="18" charset="0"/>
            </a:endParaRPr>
          </a:p>
        </p:txBody>
      </p:sp>
      <p:sp>
        <p:nvSpPr>
          <p:cNvPr id="24" name="CuadroTexto 23">
            <a:extLst>
              <a:ext uri="{FF2B5EF4-FFF2-40B4-BE49-F238E27FC236}">
                <a16:creationId xmlns:a16="http://schemas.microsoft.com/office/drawing/2014/main" id="{000A1731-31D9-462C-8B5D-495F009E50F7}"/>
              </a:ext>
            </a:extLst>
          </p:cNvPr>
          <p:cNvSpPr txBox="1"/>
          <p:nvPr/>
        </p:nvSpPr>
        <p:spPr>
          <a:xfrm>
            <a:off x="2212511" y="2132641"/>
            <a:ext cx="4331576" cy="369332"/>
          </a:xfrm>
          <a:prstGeom prst="rect">
            <a:avLst/>
          </a:prstGeom>
          <a:noFill/>
          <a:ln w="28575">
            <a:solidFill>
              <a:schemeClr val="accent3">
                <a:lumMod val="75000"/>
              </a:schemeClr>
            </a:solidFill>
          </a:ln>
        </p:spPr>
        <p:txBody>
          <a:bodyPr wrap="square">
            <a:spAutoFit/>
          </a:bodyPr>
          <a:lstStyle/>
          <a:p>
            <a:r>
              <a:rPr lang="es-ES" sz="1800" b="1" dirty="0">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 P = (s - r) x </a:t>
            </a:r>
            <a:r>
              <a:rPr lang="es-ES" sz="1800" b="1" dirty="0" err="1">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Qr</a:t>
            </a:r>
            <a:r>
              <a:rPr lang="es-ES" sz="1800" b="1" dirty="0">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 - c x </a:t>
            </a:r>
            <a:r>
              <a:rPr lang="es-ES" sz="1800" b="1" dirty="0" err="1">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Qc</a:t>
            </a:r>
            <a:r>
              <a:rPr lang="es-ES" sz="1800" b="1" dirty="0">
                <a:solidFill>
                  <a:srgbClr val="000080"/>
                </a:solidFill>
                <a:effectLst/>
                <a:latin typeface="Times New Roman" panose="02020603050405020304" pitchFamily="18" charset="0"/>
                <a:ea typeface="Times New Roman" panose="02020603050405020304" pitchFamily="18" charset="0"/>
                <a:cs typeface="Times New Roman" panose="02020603050405020304" pitchFamily="18" charset="0"/>
              </a:rPr>
              <a:t> - m x Qm - (f x T)</a:t>
            </a:r>
            <a:endParaRPr lang="es-PE" dirty="0">
              <a:latin typeface="Times New Roman" panose="02020603050405020304" pitchFamily="18" charset="0"/>
              <a:cs typeface="Times New Roman" panose="02020603050405020304" pitchFamily="18" charset="0"/>
            </a:endParaRPr>
          </a:p>
        </p:txBody>
      </p:sp>
      <p:sp>
        <p:nvSpPr>
          <p:cNvPr id="26" name="CuadroTexto 25">
            <a:extLst>
              <a:ext uri="{FF2B5EF4-FFF2-40B4-BE49-F238E27FC236}">
                <a16:creationId xmlns:a16="http://schemas.microsoft.com/office/drawing/2014/main" id="{6AC7C290-4556-463B-BA7D-FACE47A1725F}"/>
              </a:ext>
            </a:extLst>
          </p:cNvPr>
          <p:cNvSpPr txBox="1"/>
          <p:nvPr/>
        </p:nvSpPr>
        <p:spPr>
          <a:xfrm>
            <a:off x="2416539" y="2938666"/>
            <a:ext cx="8462682" cy="1477328"/>
          </a:xfrm>
          <a:prstGeom prst="rect">
            <a:avLst/>
          </a:prstGeom>
          <a:noFill/>
        </p:spPr>
        <p:txBody>
          <a:bodyPr wrap="square">
            <a:spAutoFit/>
          </a:bodyPr>
          <a:lstStyle/>
          <a:p>
            <a:pPr algn="just">
              <a:tabLst>
                <a:tab pos="450215" algn="l"/>
                <a:tab pos="900430" algn="l"/>
              </a:tabLst>
            </a:pPr>
            <a:r>
              <a:rPr lang="es-ES" sz="1800" dirty="0">
                <a:solidFill>
                  <a:srgbClr val="000080"/>
                </a:solidFill>
                <a:effectLst/>
                <a:latin typeface="Times New Roman" panose="02020603050405020304" pitchFamily="18" charset="0"/>
                <a:ea typeface="Times New Roman" panose="02020603050405020304" pitchFamily="18" charset="0"/>
              </a:rPr>
              <a:t>Qm</a:t>
            </a:r>
            <a:r>
              <a:rPr lang="es-ES" sz="1800" dirty="0">
                <a:effectLst/>
                <a:latin typeface="Times New Roman" panose="02020603050405020304" pitchFamily="18" charset="0"/>
                <a:ea typeface="Times New Roman" panose="02020603050405020304" pitchFamily="18" charset="0"/>
              </a:rPr>
              <a:t>		:	Cantidad de material a extraer en un período de T años. Limitado por M.</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Lst>
            </a:pPr>
            <a:r>
              <a:rPr lang="es-ES" sz="1800" dirty="0" err="1">
                <a:solidFill>
                  <a:srgbClr val="000080"/>
                </a:solidFill>
                <a:effectLst/>
                <a:latin typeface="Times New Roman" panose="02020603050405020304" pitchFamily="18" charset="0"/>
                <a:ea typeface="Times New Roman" panose="02020603050405020304" pitchFamily="18" charset="0"/>
              </a:rPr>
              <a:t>Qc</a:t>
            </a:r>
            <a:r>
              <a:rPr lang="es-ES" sz="1800" dirty="0">
                <a:effectLst/>
                <a:latin typeface="Times New Roman" panose="02020603050405020304" pitchFamily="18" charset="0"/>
                <a:ea typeface="Times New Roman" panose="02020603050405020304" pitchFamily="18" charset="0"/>
              </a:rPr>
              <a:t>		:	Cantidad de mineral a tratar en un período de T años. Limitado por C.</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Lst>
            </a:pPr>
            <a:r>
              <a:rPr lang="es-ES" sz="1800" dirty="0" err="1">
                <a:solidFill>
                  <a:srgbClr val="000080"/>
                </a:solidFill>
                <a:effectLst/>
                <a:latin typeface="Times New Roman" panose="02020603050405020304" pitchFamily="18" charset="0"/>
                <a:ea typeface="Times New Roman" panose="02020603050405020304" pitchFamily="18" charset="0"/>
              </a:rPr>
              <a:t>Qr</a:t>
            </a:r>
            <a:r>
              <a:rPr lang="es-ES" sz="1800" dirty="0">
                <a:effectLst/>
                <a:latin typeface="Times New Roman" panose="02020603050405020304" pitchFamily="18" charset="0"/>
                <a:ea typeface="Times New Roman" panose="02020603050405020304" pitchFamily="18" charset="0"/>
              </a:rPr>
              <a:t>		:	Cantidad de producto obtenido en un período de T años. Limitado por R.</a:t>
            </a:r>
            <a:endParaRPr lang="es-PE" sz="1800" dirty="0">
              <a:effectLst/>
              <a:latin typeface="Times New Roman" panose="02020603050405020304" pitchFamily="18" charset="0"/>
              <a:ea typeface="Times New Roman" panose="02020603050405020304" pitchFamily="18" charset="0"/>
            </a:endParaRPr>
          </a:p>
          <a:p>
            <a:pPr algn="just">
              <a:tabLst>
                <a:tab pos="450215" algn="l"/>
                <a:tab pos="900430" algn="l"/>
              </a:tabLst>
            </a:pPr>
            <a:r>
              <a:rPr lang="es-ES" sz="1800" dirty="0">
                <a:solidFill>
                  <a:srgbClr val="000080"/>
                </a:solidFill>
                <a:effectLst/>
                <a:latin typeface="Times New Roman" panose="02020603050405020304" pitchFamily="18" charset="0"/>
                <a:ea typeface="Times New Roman" panose="02020603050405020304" pitchFamily="18" charset="0"/>
              </a:rPr>
              <a:t>T</a:t>
            </a:r>
            <a:r>
              <a:rPr lang="es-ES" sz="1800" dirty="0">
                <a:effectLst/>
                <a:latin typeface="Times New Roman" panose="02020603050405020304" pitchFamily="18" charset="0"/>
                <a:ea typeface="Times New Roman" panose="02020603050405020304" pitchFamily="18" charset="0"/>
              </a:rPr>
              <a:t>		:	Período de operación en años.</a:t>
            </a:r>
            <a:endParaRPr lang="es-PE" sz="1800" dirty="0">
              <a:effectLst/>
              <a:latin typeface="Times New Roman" panose="02020603050405020304" pitchFamily="18" charset="0"/>
              <a:ea typeface="Times New Roman" panose="02020603050405020304" pitchFamily="18" charset="0"/>
            </a:endParaRPr>
          </a:p>
          <a:p>
            <a:endParaRPr lang="es-PE" dirty="0"/>
          </a:p>
        </p:txBody>
      </p:sp>
      <p:sp>
        <p:nvSpPr>
          <p:cNvPr id="14" name="CuadroTexto 13">
            <a:extLst>
              <a:ext uri="{FF2B5EF4-FFF2-40B4-BE49-F238E27FC236}">
                <a16:creationId xmlns:a16="http://schemas.microsoft.com/office/drawing/2014/main" id="{A80ADDD8-0157-4470-8DEA-F7B372ADF731}"/>
              </a:ext>
            </a:extLst>
          </p:cNvPr>
          <p:cNvSpPr txBox="1"/>
          <p:nvPr/>
        </p:nvSpPr>
        <p:spPr>
          <a:xfrm>
            <a:off x="1999959" y="2573816"/>
            <a:ext cx="6096000" cy="369332"/>
          </a:xfrm>
          <a:prstGeom prst="rect">
            <a:avLst/>
          </a:prstGeom>
          <a:noFill/>
        </p:spPr>
        <p:txBody>
          <a:bodyPr wrap="square">
            <a:spAutoFit/>
          </a:bodyPr>
          <a:lstStyle/>
          <a:p>
            <a:r>
              <a:rPr lang="es-ES" sz="1800" dirty="0">
                <a:effectLst/>
                <a:latin typeface="Times New Roman" panose="02020603050405020304" pitchFamily="18" charset="0"/>
                <a:ea typeface="Times New Roman" panose="02020603050405020304" pitchFamily="18" charset="0"/>
              </a:rPr>
              <a:t>Donde:</a:t>
            </a:r>
            <a:endParaRPr lang="es-PE" dirty="0"/>
          </a:p>
        </p:txBody>
      </p:sp>
      <p:pic>
        <p:nvPicPr>
          <p:cNvPr id="5" name="Imagen 4">
            <a:extLst>
              <a:ext uri="{FF2B5EF4-FFF2-40B4-BE49-F238E27FC236}">
                <a16:creationId xmlns:a16="http://schemas.microsoft.com/office/drawing/2014/main" id="{4A9591B0-0329-4639-9403-4AA6EEBE68F1}"/>
              </a:ext>
            </a:extLst>
          </p:cNvPr>
          <p:cNvPicPr>
            <a:picLocks noChangeAspect="1"/>
          </p:cNvPicPr>
          <p:nvPr/>
        </p:nvPicPr>
        <p:blipFill>
          <a:blip r:embed="rId3"/>
          <a:stretch>
            <a:fillRect/>
          </a:stretch>
        </p:blipFill>
        <p:spPr>
          <a:xfrm>
            <a:off x="2202854" y="4201019"/>
            <a:ext cx="8682466" cy="2242751"/>
          </a:xfrm>
          <a:prstGeom prst="rect">
            <a:avLst/>
          </a:prstGeom>
        </p:spPr>
      </p:pic>
    </p:spTree>
    <p:extLst>
      <p:ext uri="{BB962C8B-B14F-4D97-AF65-F5344CB8AC3E}">
        <p14:creationId xmlns:p14="http://schemas.microsoft.com/office/powerpoint/2010/main" val="728918054"/>
      </p:ext>
    </p:extLst>
  </p:cSld>
  <p:clrMapOvr>
    <a:masterClrMapping/>
  </p:clrMapOvr>
  <p:transition advTm="4000">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23/02/2025</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56</a:t>
            </a:fld>
            <a:endParaRPr lang="es-ES_tradnl" altLang="es-PE"/>
          </a:p>
        </p:txBody>
      </p:sp>
      <p:sp>
        <p:nvSpPr>
          <p:cNvPr id="50181" name="Rectangle 5">
            <a:extLst>
              <a:ext uri="{FF2B5EF4-FFF2-40B4-BE49-F238E27FC236}">
                <a16:creationId xmlns:a16="http://schemas.microsoft.com/office/drawing/2014/main" id="{A691F458-4ACD-4999-B36E-596FC84CEBE0}"/>
              </a:ext>
            </a:extLst>
          </p:cNvPr>
          <p:cNvSpPr>
            <a:spLocks noChangeArrowheads="1"/>
          </p:cNvSpPr>
          <p:nvPr/>
        </p:nvSpPr>
        <p:spPr bwMode="auto">
          <a:xfrm>
            <a:off x="1752600" y="1771650"/>
            <a:ext cx="85725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81000" indent="-381000" algn="l">
              <a:spcBef>
                <a:spcPct val="20000"/>
              </a:spcBef>
              <a:buClr>
                <a:schemeClr val="tx2"/>
              </a:buClr>
              <a:buSzPct val="75000"/>
              <a:buFont typeface="Monotype Sorts" pitchFamily="2" charset="2"/>
              <a:buChar char="l"/>
              <a:defRPr sz="3200">
                <a:solidFill>
                  <a:schemeClr val="tx1"/>
                </a:solidFill>
                <a:latin typeface="Arial" panose="020B0604020202020204" pitchFamily="34" charset="0"/>
              </a:defRPr>
            </a:lvl1pPr>
            <a:lvl2pPr marL="857250" indent="-285750" algn="l">
              <a:spcBef>
                <a:spcPct val="20000"/>
              </a:spcBef>
              <a:buClr>
                <a:schemeClr val="folHlink"/>
              </a:buClr>
              <a:buSzPct val="80000"/>
              <a:buFont typeface="Monotype Sorts" pitchFamily="2" charset="2"/>
              <a:buChar char="n"/>
              <a:defRPr sz="2800">
                <a:solidFill>
                  <a:schemeClr val="tx1"/>
                </a:solidFill>
                <a:latin typeface="Arial" panose="020B0604020202020204" pitchFamily="34" charset="0"/>
              </a:defRPr>
            </a:lvl2pPr>
            <a:lvl3pPr marL="1276350" indent="-228600" algn="l">
              <a:spcBef>
                <a:spcPct val="20000"/>
              </a:spcBef>
              <a:buClr>
                <a:schemeClr val="tx1"/>
              </a:buClr>
              <a:buChar char="–"/>
              <a:defRPr sz="2400">
                <a:solidFill>
                  <a:schemeClr val="tx1"/>
                </a:solidFill>
                <a:latin typeface="Arial" panose="020B0604020202020204" pitchFamily="34" charset="0"/>
              </a:defRPr>
            </a:lvl3pPr>
            <a:lvl4pPr marL="1695450" indent="-228600" algn="l">
              <a:spcBef>
                <a:spcPct val="20000"/>
              </a:spcBef>
              <a:buClr>
                <a:schemeClr val="tx2"/>
              </a:buClr>
              <a:buSzPct val="65000"/>
              <a:buFont typeface="Monotype Sorts" pitchFamily="2" charset="2"/>
              <a:buChar char="l"/>
              <a:defRPr sz="2000">
                <a:solidFill>
                  <a:schemeClr val="tx1"/>
                </a:solidFill>
                <a:latin typeface="Arial" panose="020B0604020202020204" pitchFamily="34" charset="0"/>
              </a:defRPr>
            </a:lvl4pPr>
            <a:lvl5pPr marL="2114550" indent="-228600" algn="l">
              <a:spcBef>
                <a:spcPct val="20000"/>
              </a:spcBef>
              <a:buClr>
                <a:schemeClr val="folHlink"/>
              </a:buClr>
              <a:buSzPct val="80000"/>
              <a:buFont typeface="Monotype Sorts" pitchFamily="2" charset="2"/>
              <a:buChar char="n"/>
              <a:defRPr sz="2000">
                <a:solidFill>
                  <a:schemeClr val="tx1"/>
                </a:solidFill>
                <a:latin typeface="Arial" panose="020B0604020202020204" pitchFamily="34" charset="0"/>
              </a:defRPr>
            </a:lvl5pPr>
            <a:lvl6pPr marL="25717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6pPr>
            <a:lvl7pPr marL="30289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7pPr>
            <a:lvl8pPr marL="34861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8pPr>
            <a:lvl9pPr marL="3943350" indent="-22860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Arial" panose="020B0604020202020204" pitchFamily="34" charset="0"/>
              </a:defRPr>
            </a:lvl9pPr>
          </a:lstStyle>
          <a:p>
            <a:pPr>
              <a:buFont typeface="Monotype Sorts" pitchFamily="2" charset="2"/>
              <a:buChar char="è"/>
            </a:pPr>
            <a:endParaRPr lang="es-PE" altLang="es-PE" sz="3000">
              <a:solidFill>
                <a:schemeClr val="bg2"/>
              </a:solidFill>
            </a:endParaRPr>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Estabilidad de Taludes</a:t>
            </a:r>
          </a:p>
        </p:txBody>
      </p:sp>
      <p:sp>
        <p:nvSpPr>
          <p:cNvPr id="22" name="CuadroTexto 21">
            <a:extLst>
              <a:ext uri="{FF2B5EF4-FFF2-40B4-BE49-F238E27FC236}">
                <a16:creationId xmlns:a16="http://schemas.microsoft.com/office/drawing/2014/main" id="{F8AC728D-B14A-4BAA-BF5F-6B716D1391EF}"/>
              </a:ext>
            </a:extLst>
          </p:cNvPr>
          <p:cNvSpPr txBox="1"/>
          <p:nvPr/>
        </p:nvSpPr>
        <p:spPr>
          <a:xfrm>
            <a:off x="1251678" y="1859704"/>
            <a:ext cx="2329722" cy="3970318"/>
          </a:xfrm>
          <a:prstGeom prst="rect">
            <a:avLst/>
          </a:prstGeom>
          <a:noFill/>
        </p:spPr>
        <p:txBody>
          <a:bodyPr wrap="square">
            <a:spAutoFit/>
          </a:bodyPr>
          <a:lstStyle/>
          <a:p>
            <a:pPr algn="just">
              <a:tabLst>
                <a:tab pos="180340" algn="l"/>
                <a:tab pos="450215" algn="l"/>
                <a:tab pos="900430" algn="l"/>
              </a:tabLst>
            </a:pPr>
            <a:r>
              <a:rPr lang="es-ES" sz="1800" dirty="0">
                <a:effectLst/>
                <a:latin typeface="Times New Roman" panose="02020603050405020304" pitchFamily="18" charset="0"/>
                <a:ea typeface="Times New Roman" panose="02020603050405020304" pitchFamily="18" charset="0"/>
              </a:rPr>
              <a:t>Los taludes después de la voladura deben quedar estables y seguros para poder continuar el ciclo de minado.</a:t>
            </a:r>
          </a:p>
          <a:p>
            <a:pPr algn="just">
              <a:tabLst>
                <a:tab pos="180340" algn="l"/>
                <a:tab pos="450215" algn="l"/>
                <a:tab pos="900430" algn="l"/>
              </a:tabLst>
            </a:pPr>
            <a:r>
              <a:rPr lang="es-ES" sz="1800" dirty="0">
                <a:effectLst/>
                <a:latin typeface="Times New Roman" panose="02020603050405020304" pitchFamily="18" charset="0"/>
                <a:ea typeface="Times New Roman" panose="02020603050405020304" pitchFamily="18" charset="0"/>
              </a:rPr>
              <a:t>A medida que avanza la limpieza los taludes deben ser perfilados.</a:t>
            </a:r>
          </a:p>
          <a:p>
            <a:pPr algn="just">
              <a:tabLst>
                <a:tab pos="180340" algn="l"/>
                <a:tab pos="450215" algn="l"/>
                <a:tab pos="900430" algn="l"/>
              </a:tabLst>
            </a:pPr>
            <a:r>
              <a:rPr lang="es-ES" sz="1800" dirty="0">
                <a:effectLst/>
                <a:latin typeface="Times New Roman" panose="02020603050405020304" pitchFamily="18" charset="0"/>
                <a:ea typeface="Times New Roman" panose="02020603050405020304" pitchFamily="18" charset="0"/>
              </a:rPr>
              <a:t>El área de geotecnia debe dar el soporte diario para la estabilización de taludes.</a:t>
            </a:r>
            <a:endParaRPr lang="es-PE" sz="1800" dirty="0">
              <a:effectLst/>
              <a:latin typeface="Times New Roman" panose="02020603050405020304" pitchFamily="18" charset="0"/>
              <a:ea typeface="Times New Roman" panose="02020603050405020304" pitchFamily="18" charset="0"/>
            </a:endParaRPr>
          </a:p>
        </p:txBody>
      </p:sp>
      <p:pic>
        <p:nvPicPr>
          <p:cNvPr id="12" name="Picture 9">
            <a:extLst>
              <a:ext uri="{FF2B5EF4-FFF2-40B4-BE49-F238E27FC236}">
                <a16:creationId xmlns:a16="http://schemas.microsoft.com/office/drawing/2014/main" id="{17AF8D8F-8CF3-4FCB-A543-EEC4B1CDE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062239" y="7916"/>
            <a:ext cx="4995732" cy="773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upo 16">
            <a:extLst>
              <a:ext uri="{FF2B5EF4-FFF2-40B4-BE49-F238E27FC236}">
                <a16:creationId xmlns:a16="http://schemas.microsoft.com/office/drawing/2014/main" id="{86EB16E4-DCD4-FA03-3078-5976AFD82CB4}"/>
              </a:ext>
            </a:extLst>
          </p:cNvPr>
          <p:cNvGrpSpPr/>
          <p:nvPr/>
        </p:nvGrpSpPr>
        <p:grpSpPr>
          <a:xfrm>
            <a:off x="11556902" y="3157638"/>
            <a:ext cx="497160" cy="9720"/>
            <a:chOff x="11556902" y="3157638"/>
            <a:chExt cx="497160" cy="9720"/>
          </a:xfrm>
        </p:grpSpPr>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B1BF671F-9A1C-E77C-6913-28C59687B11E}"/>
                    </a:ext>
                  </a:extLst>
                </p14:cNvPr>
                <p14:cNvContentPartPr/>
                <p14:nvPr/>
              </p14:nvContentPartPr>
              <p14:xfrm>
                <a:off x="11556902" y="3157638"/>
                <a:ext cx="9720" cy="360"/>
              </p14:xfrm>
            </p:contentPart>
          </mc:Choice>
          <mc:Fallback xmlns="">
            <p:pic>
              <p:nvPicPr>
                <p:cNvPr id="5" name="Entrada de lápiz 4">
                  <a:extLst>
                    <a:ext uri="{FF2B5EF4-FFF2-40B4-BE49-F238E27FC236}">
                      <a16:creationId xmlns:a16="http://schemas.microsoft.com/office/drawing/2014/main" id="{B1BF671F-9A1C-E77C-6913-28C59687B11E}"/>
                    </a:ext>
                  </a:extLst>
                </p:cNvPr>
                <p:cNvPicPr/>
                <p:nvPr/>
              </p:nvPicPr>
              <p:blipFill>
                <a:blip r:embed="rId9"/>
                <a:stretch>
                  <a:fillRect/>
                </a:stretch>
              </p:blipFill>
              <p:spPr>
                <a:xfrm>
                  <a:off x="11547902" y="3148998"/>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383648E3-15FF-89FA-1D1E-7D865F6963CA}"/>
                    </a:ext>
                  </a:extLst>
                </p14:cNvPr>
                <p14:cNvContentPartPr/>
                <p14:nvPr/>
              </p14:nvContentPartPr>
              <p14:xfrm>
                <a:off x="11651222" y="3157638"/>
                <a:ext cx="9720" cy="360"/>
              </p14:xfrm>
            </p:contentPart>
          </mc:Choice>
          <mc:Fallback xmlns="">
            <p:pic>
              <p:nvPicPr>
                <p:cNvPr id="6" name="Entrada de lápiz 5">
                  <a:extLst>
                    <a:ext uri="{FF2B5EF4-FFF2-40B4-BE49-F238E27FC236}">
                      <a16:creationId xmlns:a16="http://schemas.microsoft.com/office/drawing/2014/main" id="{383648E3-15FF-89FA-1D1E-7D865F6963CA}"/>
                    </a:ext>
                  </a:extLst>
                </p:cNvPr>
                <p:cNvPicPr/>
                <p:nvPr/>
              </p:nvPicPr>
              <p:blipFill>
                <a:blip r:embed="rId9"/>
                <a:stretch>
                  <a:fillRect/>
                </a:stretch>
              </p:blipFill>
              <p:spPr>
                <a:xfrm>
                  <a:off x="11642582" y="3148998"/>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trada de lápiz 9">
                  <a:extLst>
                    <a:ext uri="{FF2B5EF4-FFF2-40B4-BE49-F238E27FC236}">
                      <a16:creationId xmlns:a16="http://schemas.microsoft.com/office/drawing/2014/main" id="{E03126FF-9A24-7D64-0016-9EAA345D4817}"/>
                    </a:ext>
                  </a:extLst>
                </p14:cNvPr>
                <p14:cNvContentPartPr/>
                <p14:nvPr/>
              </p14:nvContentPartPr>
              <p14:xfrm>
                <a:off x="11688662" y="3157638"/>
                <a:ext cx="17640" cy="360"/>
              </p14:xfrm>
            </p:contentPart>
          </mc:Choice>
          <mc:Fallback xmlns="">
            <p:pic>
              <p:nvPicPr>
                <p:cNvPr id="10" name="Entrada de lápiz 9">
                  <a:extLst>
                    <a:ext uri="{FF2B5EF4-FFF2-40B4-BE49-F238E27FC236}">
                      <a16:creationId xmlns:a16="http://schemas.microsoft.com/office/drawing/2014/main" id="{E03126FF-9A24-7D64-0016-9EAA345D4817}"/>
                    </a:ext>
                  </a:extLst>
                </p:cNvPr>
                <p:cNvPicPr/>
                <p:nvPr/>
              </p:nvPicPr>
              <p:blipFill>
                <a:blip r:embed="rId12"/>
                <a:stretch>
                  <a:fillRect/>
                </a:stretch>
              </p:blipFill>
              <p:spPr>
                <a:xfrm>
                  <a:off x="11680022" y="3148998"/>
                  <a:ext cx="35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trada de lápiz 10">
                  <a:extLst>
                    <a:ext uri="{FF2B5EF4-FFF2-40B4-BE49-F238E27FC236}">
                      <a16:creationId xmlns:a16="http://schemas.microsoft.com/office/drawing/2014/main" id="{2A33CB63-6E40-92FD-EE6E-A1DD89008706}"/>
                    </a:ext>
                  </a:extLst>
                </p14:cNvPr>
                <p14:cNvContentPartPr/>
                <p14:nvPr/>
              </p14:nvContentPartPr>
              <p14:xfrm>
                <a:off x="11754902" y="3157638"/>
                <a:ext cx="9720" cy="360"/>
              </p14:xfrm>
            </p:contentPart>
          </mc:Choice>
          <mc:Fallback xmlns="">
            <p:pic>
              <p:nvPicPr>
                <p:cNvPr id="11" name="Entrada de lápiz 10">
                  <a:extLst>
                    <a:ext uri="{FF2B5EF4-FFF2-40B4-BE49-F238E27FC236}">
                      <a16:creationId xmlns:a16="http://schemas.microsoft.com/office/drawing/2014/main" id="{2A33CB63-6E40-92FD-EE6E-A1DD89008706}"/>
                    </a:ext>
                  </a:extLst>
                </p:cNvPr>
                <p:cNvPicPr/>
                <p:nvPr/>
              </p:nvPicPr>
              <p:blipFill>
                <a:blip r:embed="rId14"/>
                <a:stretch>
                  <a:fillRect/>
                </a:stretch>
              </p:blipFill>
              <p:spPr>
                <a:xfrm>
                  <a:off x="11746262" y="3148998"/>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Entrada de lápiz 12">
                  <a:extLst>
                    <a:ext uri="{FF2B5EF4-FFF2-40B4-BE49-F238E27FC236}">
                      <a16:creationId xmlns:a16="http://schemas.microsoft.com/office/drawing/2014/main" id="{C45F9CCA-E0A0-265C-89B1-1369FD5AE8D9}"/>
                    </a:ext>
                  </a:extLst>
                </p14:cNvPr>
                <p14:cNvContentPartPr/>
                <p14:nvPr/>
              </p14:nvContentPartPr>
              <p14:xfrm>
                <a:off x="11811782" y="3157638"/>
                <a:ext cx="17280" cy="360"/>
              </p14:xfrm>
            </p:contentPart>
          </mc:Choice>
          <mc:Fallback xmlns="">
            <p:pic>
              <p:nvPicPr>
                <p:cNvPr id="13" name="Entrada de lápiz 12">
                  <a:extLst>
                    <a:ext uri="{FF2B5EF4-FFF2-40B4-BE49-F238E27FC236}">
                      <a16:creationId xmlns:a16="http://schemas.microsoft.com/office/drawing/2014/main" id="{C45F9CCA-E0A0-265C-89B1-1369FD5AE8D9}"/>
                    </a:ext>
                  </a:extLst>
                </p:cNvPr>
                <p:cNvPicPr/>
                <p:nvPr/>
              </p:nvPicPr>
              <p:blipFill>
                <a:blip r:embed="rId16"/>
                <a:stretch>
                  <a:fillRect/>
                </a:stretch>
              </p:blipFill>
              <p:spPr>
                <a:xfrm>
                  <a:off x="11802782" y="3148998"/>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Entrada de lápiz 13">
                  <a:extLst>
                    <a:ext uri="{FF2B5EF4-FFF2-40B4-BE49-F238E27FC236}">
                      <a16:creationId xmlns:a16="http://schemas.microsoft.com/office/drawing/2014/main" id="{A645EB16-B5FF-FBA3-A027-0E486207F6B8}"/>
                    </a:ext>
                  </a:extLst>
                </p14:cNvPr>
                <p14:cNvContentPartPr/>
                <p14:nvPr/>
              </p14:nvContentPartPr>
              <p14:xfrm>
                <a:off x="11962262" y="3166998"/>
                <a:ext cx="91800" cy="360"/>
              </p14:xfrm>
            </p:contentPart>
          </mc:Choice>
          <mc:Fallback xmlns="">
            <p:pic>
              <p:nvPicPr>
                <p:cNvPr id="14" name="Entrada de lápiz 13">
                  <a:extLst>
                    <a:ext uri="{FF2B5EF4-FFF2-40B4-BE49-F238E27FC236}">
                      <a16:creationId xmlns:a16="http://schemas.microsoft.com/office/drawing/2014/main" id="{A645EB16-B5FF-FBA3-A027-0E486207F6B8}"/>
                    </a:ext>
                  </a:extLst>
                </p:cNvPr>
                <p:cNvPicPr/>
                <p:nvPr/>
              </p:nvPicPr>
              <p:blipFill>
                <a:blip r:embed="rId18"/>
                <a:stretch>
                  <a:fillRect/>
                </a:stretch>
              </p:blipFill>
              <p:spPr>
                <a:xfrm>
                  <a:off x="11953262" y="3158358"/>
                  <a:ext cx="10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4" name="Entrada de lápiz 23">
                <a:extLst>
                  <a:ext uri="{FF2B5EF4-FFF2-40B4-BE49-F238E27FC236}">
                    <a16:creationId xmlns:a16="http://schemas.microsoft.com/office/drawing/2014/main" id="{A79DBD53-902A-38E4-5A71-A52168CD6600}"/>
                  </a:ext>
                </a:extLst>
              </p14:cNvPr>
              <p14:cNvContentPartPr/>
              <p14:nvPr/>
            </p14:nvContentPartPr>
            <p14:xfrm>
              <a:off x="13197062" y="3798438"/>
              <a:ext cx="4320" cy="6120"/>
            </p14:xfrm>
          </p:contentPart>
        </mc:Choice>
        <mc:Fallback xmlns="">
          <p:pic>
            <p:nvPicPr>
              <p:cNvPr id="24" name="Entrada de lápiz 23">
                <a:extLst>
                  <a:ext uri="{FF2B5EF4-FFF2-40B4-BE49-F238E27FC236}">
                    <a16:creationId xmlns:a16="http://schemas.microsoft.com/office/drawing/2014/main" id="{A79DBD53-902A-38E4-5A71-A52168CD6600}"/>
                  </a:ext>
                </a:extLst>
              </p:cNvPr>
              <p:cNvPicPr/>
              <p:nvPr/>
            </p:nvPicPr>
            <p:blipFill>
              <a:blip r:embed="rId20"/>
              <a:stretch>
                <a:fillRect/>
              </a:stretch>
            </p:blipFill>
            <p:spPr>
              <a:xfrm>
                <a:off x="13188062" y="3789438"/>
                <a:ext cx="219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Entrada de lápiz 28">
                <a:extLst>
                  <a:ext uri="{FF2B5EF4-FFF2-40B4-BE49-F238E27FC236}">
                    <a16:creationId xmlns:a16="http://schemas.microsoft.com/office/drawing/2014/main" id="{3F62D614-5337-7132-9444-4C0D1C83B7F6}"/>
                  </a:ext>
                </a:extLst>
              </p14:cNvPr>
              <p14:cNvContentPartPr/>
              <p14:nvPr/>
            </p14:nvContentPartPr>
            <p14:xfrm>
              <a:off x="12357902" y="4816518"/>
              <a:ext cx="1800" cy="360"/>
            </p14:xfrm>
          </p:contentPart>
        </mc:Choice>
        <mc:Fallback xmlns="">
          <p:pic>
            <p:nvPicPr>
              <p:cNvPr id="29" name="Entrada de lápiz 28">
                <a:extLst>
                  <a:ext uri="{FF2B5EF4-FFF2-40B4-BE49-F238E27FC236}">
                    <a16:creationId xmlns:a16="http://schemas.microsoft.com/office/drawing/2014/main" id="{3F62D614-5337-7132-9444-4C0D1C83B7F6}"/>
                  </a:ext>
                </a:extLst>
              </p:cNvPr>
              <p:cNvPicPr/>
              <p:nvPr/>
            </p:nvPicPr>
            <p:blipFill>
              <a:blip r:embed="rId22"/>
              <a:stretch>
                <a:fillRect/>
              </a:stretch>
            </p:blipFill>
            <p:spPr>
              <a:xfrm>
                <a:off x="12348902" y="4807518"/>
                <a:ext cx="19440" cy="18000"/>
              </a:xfrm>
              <a:prstGeom prst="rect">
                <a:avLst/>
              </a:prstGeom>
            </p:spPr>
          </p:pic>
        </mc:Fallback>
      </mc:AlternateContent>
    </p:spTree>
    <p:extLst>
      <p:ext uri="{BB962C8B-B14F-4D97-AF65-F5344CB8AC3E}">
        <p14:creationId xmlns:p14="http://schemas.microsoft.com/office/powerpoint/2010/main" val="2113667870"/>
      </p:ext>
    </p:extLst>
  </p:cSld>
  <p:clrMapOvr>
    <a:masterClrMapping/>
  </p:clrMapOvr>
  <p:transition advTm="4000">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23/02/2025</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57</a:t>
            </a:fld>
            <a:endParaRPr lang="es-ES_tradnl" altLang="es-PE"/>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Estabilidad de Taludes</a:t>
            </a:r>
          </a:p>
        </p:txBody>
      </p:sp>
      <p:sp>
        <p:nvSpPr>
          <p:cNvPr id="22" name="CuadroTexto 21">
            <a:extLst>
              <a:ext uri="{FF2B5EF4-FFF2-40B4-BE49-F238E27FC236}">
                <a16:creationId xmlns:a16="http://schemas.microsoft.com/office/drawing/2014/main" id="{F8AC728D-B14A-4BAA-BF5F-6B716D1391EF}"/>
              </a:ext>
            </a:extLst>
          </p:cNvPr>
          <p:cNvSpPr txBox="1"/>
          <p:nvPr/>
        </p:nvSpPr>
        <p:spPr>
          <a:xfrm>
            <a:off x="1208545" y="3081107"/>
            <a:ext cx="2415988" cy="1754326"/>
          </a:xfrm>
          <a:prstGeom prst="rect">
            <a:avLst/>
          </a:prstGeom>
          <a:noFill/>
        </p:spPr>
        <p:txBody>
          <a:bodyPr wrap="square">
            <a:spAutoFit/>
          </a:bodyPr>
          <a:lstStyle/>
          <a:p>
            <a:pPr algn="just" eaLnBrk="1" hangingPunct="1"/>
            <a:r>
              <a:rPr lang="es-ES_tradnl" altLang="es-PE" dirty="0">
                <a:latin typeface="Times New Roman" panose="02020603050405020304" pitchFamily="18" charset="0"/>
                <a:cs typeface="Times New Roman" panose="02020603050405020304" pitchFamily="18" charset="0"/>
              </a:rPr>
              <a:t>Descripción geotécnica de las estructuras        (Orientación, Espaciado, Persistencia, Rugosidad, relleno, filtraciones)</a:t>
            </a:r>
            <a:endParaRPr lang="es-PE" altLang="es-PE" dirty="0">
              <a:latin typeface="Times New Roman" panose="02020603050405020304" pitchFamily="18" charset="0"/>
              <a:cs typeface="Times New Roman" panose="02020603050405020304" pitchFamily="18" charset="0"/>
            </a:endParaRPr>
          </a:p>
        </p:txBody>
      </p:sp>
      <p:pic>
        <p:nvPicPr>
          <p:cNvPr id="10" name="Picture 7" descr="d1">
            <a:extLst>
              <a:ext uri="{FF2B5EF4-FFF2-40B4-BE49-F238E27FC236}">
                <a16:creationId xmlns:a16="http://schemas.microsoft.com/office/drawing/2014/main" id="{FBB0A0AA-2023-44DE-ABCF-1E0DD20BFC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581400" y="1875117"/>
            <a:ext cx="8030692" cy="4500562"/>
          </a:xfrm>
          <a:prstGeom prst="rect">
            <a:avLst/>
          </a:prstGeom>
          <a:noFill/>
        </p:spPr>
      </p:pic>
      <p:sp>
        <p:nvSpPr>
          <p:cNvPr id="11" name="Rectangle 5">
            <a:extLst>
              <a:ext uri="{FF2B5EF4-FFF2-40B4-BE49-F238E27FC236}">
                <a16:creationId xmlns:a16="http://schemas.microsoft.com/office/drawing/2014/main" id="{F6FF1884-AAA8-4129-B74D-6523A6C04142}"/>
              </a:ext>
            </a:extLst>
          </p:cNvPr>
          <p:cNvSpPr>
            <a:spLocks noChangeArrowheads="1"/>
          </p:cNvSpPr>
          <p:nvPr/>
        </p:nvSpPr>
        <p:spPr bwMode="auto">
          <a:xfrm>
            <a:off x="3624533" y="1581964"/>
            <a:ext cx="7742714"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pPr>
            <a:r>
              <a:rPr lang="es-MX" altLang="es-PE" sz="2400" b="1" dirty="0">
                <a:solidFill>
                  <a:schemeClr val="accent3">
                    <a:lumMod val="75000"/>
                  </a:schemeClr>
                </a:solidFill>
              </a:rPr>
              <a:t>Caracterización de las Discontinuidades</a:t>
            </a:r>
            <a:endParaRPr lang="es-ES_tradnl" altLang="es-PE" b="1" dirty="0">
              <a:solidFill>
                <a:schemeClr val="accent3">
                  <a:lumMod val="75000"/>
                </a:schemeClr>
              </a:solidFill>
            </a:endParaRPr>
          </a:p>
        </p:txBody>
      </p:sp>
    </p:spTree>
    <p:extLst>
      <p:ext uri="{BB962C8B-B14F-4D97-AF65-F5344CB8AC3E}">
        <p14:creationId xmlns:p14="http://schemas.microsoft.com/office/powerpoint/2010/main" val="1319243287"/>
      </p:ext>
    </p:extLst>
  </p:cSld>
  <p:clrMapOvr>
    <a:masterClrMapping/>
  </p:clrMapOvr>
  <p:transition advTm="4000">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23/02/2025</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58</a:t>
            </a:fld>
            <a:endParaRPr lang="es-ES_tradnl" altLang="es-PE"/>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Estabilidad de Taludes</a:t>
            </a:r>
          </a:p>
        </p:txBody>
      </p:sp>
      <p:pic>
        <p:nvPicPr>
          <p:cNvPr id="4" name="Imagen 3">
            <a:extLst>
              <a:ext uri="{FF2B5EF4-FFF2-40B4-BE49-F238E27FC236}">
                <a16:creationId xmlns:a16="http://schemas.microsoft.com/office/drawing/2014/main" id="{6A01E4FD-4464-43F4-B9B6-0C2C446073AE}"/>
              </a:ext>
            </a:extLst>
          </p:cNvPr>
          <p:cNvPicPr>
            <a:picLocks noChangeAspect="1"/>
          </p:cNvPicPr>
          <p:nvPr/>
        </p:nvPicPr>
        <p:blipFill>
          <a:blip r:embed="rId3"/>
          <a:stretch>
            <a:fillRect/>
          </a:stretch>
        </p:blipFill>
        <p:spPr>
          <a:xfrm>
            <a:off x="2097741" y="1407254"/>
            <a:ext cx="9029220" cy="5159399"/>
          </a:xfrm>
          <a:prstGeom prst="rect">
            <a:avLst/>
          </a:prstGeom>
        </p:spPr>
      </p:pic>
    </p:spTree>
    <p:extLst>
      <p:ext uri="{BB962C8B-B14F-4D97-AF65-F5344CB8AC3E}">
        <p14:creationId xmlns:p14="http://schemas.microsoft.com/office/powerpoint/2010/main" val="1022229183"/>
      </p:ext>
    </p:extLst>
  </p:cSld>
  <p:clrMapOvr>
    <a:masterClrMapping/>
  </p:clrMapOvr>
  <p:transition advTm="4000">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40D918-FE9B-4B6D-9BE9-020D7EA62E7A}"/>
              </a:ext>
            </a:extLst>
          </p:cNvPr>
          <p:cNvSpPr>
            <a:spLocks noGrp="1"/>
          </p:cNvSpPr>
          <p:nvPr>
            <p:ph type="dt" sz="half" idx="10"/>
          </p:nvPr>
        </p:nvSpPr>
        <p:spPr/>
        <p:txBody>
          <a:bodyPr/>
          <a:lstStyle/>
          <a:p>
            <a:fld id="{6592D7EA-006F-4E9D-BA74-AB864EC46E02}" type="datetime1">
              <a:rPr lang="es-PE" smtClean="0"/>
              <a:t>23/02/2025</a:t>
            </a:fld>
            <a:endParaRPr lang="es-PE"/>
          </a:p>
        </p:txBody>
      </p:sp>
      <p:sp>
        <p:nvSpPr>
          <p:cNvPr id="7" name="Marcador de número de diapositiva 3">
            <a:extLst>
              <a:ext uri="{FF2B5EF4-FFF2-40B4-BE49-F238E27FC236}">
                <a16:creationId xmlns:a16="http://schemas.microsoft.com/office/drawing/2014/main" id="{09B771CC-70E6-4FF4-93FB-90E4FECB1872}"/>
              </a:ext>
            </a:extLst>
          </p:cNvPr>
          <p:cNvSpPr>
            <a:spLocks noGrp="1"/>
          </p:cNvSpPr>
          <p:nvPr>
            <p:ph type="sldNum" sz="quarter" idx="12"/>
          </p:nvPr>
        </p:nvSpPr>
        <p:spPr/>
        <p:txBody>
          <a:bodyPr/>
          <a:lstStyle/>
          <a:p>
            <a:fld id="{AB18AD23-A767-4810-842C-48D89D81303B}" type="slidenum">
              <a:rPr lang="es-ES_tradnl" altLang="es-PE"/>
              <a:pPr/>
              <a:t>59</a:t>
            </a:fld>
            <a:endParaRPr lang="es-ES_tradnl" altLang="es-PE"/>
          </a:p>
        </p:txBody>
      </p:sp>
      <p:sp>
        <p:nvSpPr>
          <p:cNvPr id="9" name="Rectangle 3">
            <a:extLst>
              <a:ext uri="{FF2B5EF4-FFF2-40B4-BE49-F238E27FC236}">
                <a16:creationId xmlns:a16="http://schemas.microsoft.com/office/drawing/2014/main" id="{262775DF-AED9-470F-9C13-1E342F978F6D}"/>
              </a:ext>
            </a:extLst>
          </p:cNvPr>
          <p:cNvSpPr>
            <a:spLocks noChangeArrowheads="1"/>
          </p:cNvSpPr>
          <p:nvPr/>
        </p:nvSpPr>
        <p:spPr bwMode="auto">
          <a:xfrm>
            <a:off x="1486488" y="861597"/>
            <a:ext cx="5764306" cy="518350"/>
          </a:xfrm>
          <a:prstGeom prst="rect">
            <a:avLst/>
          </a:prstGeom>
          <a:noFill/>
          <a:ln w="12700">
            <a:noFill/>
            <a:miter lim="800000"/>
            <a:headEnd/>
            <a:tailEnd/>
          </a:ln>
          <a:effectLst/>
        </p:spPr>
        <p:txBody>
          <a:bodyPr wrap="none" lIns="92075" tIns="46038" rIns="92075" bIns="46038" anchor="ctr"/>
          <a:lstStyle>
            <a:lvl1pPr algn="l" defTabSz="762000">
              <a:defRPr sz="2400">
                <a:solidFill>
                  <a:schemeClr val="tx1"/>
                </a:solidFill>
                <a:latin typeface="Times New Roman" panose="02020603050405020304" pitchFamily="18" charset="0"/>
              </a:defRPr>
            </a:lvl1pPr>
            <a:lvl2pPr marL="571500" algn="l" defTabSz="762000">
              <a:defRPr sz="2400">
                <a:solidFill>
                  <a:schemeClr val="tx1"/>
                </a:solidFill>
                <a:latin typeface="Times New Roman" panose="02020603050405020304" pitchFamily="18" charset="0"/>
              </a:defRPr>
            </a:lvl2pPr>
            <a:lvl3pPr marL="1143000" algn="l" defTabSz="762000">
              <a:defRPr sz="2400">
                <a:solidFill>
                  <a:schemeClr val="tx1"/>
                </a:solidFill>
                <a:latin typeface="Times New Roman" panose="02020603050405020304" pitchFamily="18" charset="0"/>
              </a:defRPr>
            </a:lvl3pPr>
            <a:lvl4pPr marL="1714500" algn="l" defTabSz="762000">
              <a:defRPr sz="2400">
                <a:solidFill>
                  <a:schemeClr val="tx1"/>
                </a:solidFill>
                <a:latin typeface="Times New Roman" panose="02020603050405020304" pitchFamily="18" charset="0"/>
              </a:defRPr>
            </a:lvl4pPr>
            <a:lvl5pPr marL="2286000" algn="l" defTabSz="762000">
              <a:defRPr sz="2400">
                <a:solidFill>
                  <a:schemeClr val="tx1"/>
                </a:solidFill>
                <a:latin typeface="Times New Roman" panose="02020603050405020304" pitchFamily="18" charset="0"/>
              </a:defRPr>
            </a:lvl5pPr>
            <a:lvl6pPr marL="2743200" defTabSz="762000" eaLnBrk="0" fontAlgn="base" hangingPunct="0">
              <a:spcBef>
                <a:spcPct val="0"/>
              </a:spcBef>
              <a:spcAft>
                <a:spcPct val="0"/>
              </a:spcAft>
              <a:defRPr sz="2400">
                <a:solidFill>
                  <a:schemeClr val="tx1"/>
                </a:solidFill>
                <a:latin typeface="Times New Roman" panose="02020603050405020304" pitchFamily="18" charset="0"/>
              </a:defRPr>
            </a:lvl6pPr>
            <a:lvl7pPr marL="3200400" defTabSz="762000" eaLnBrk="0" fontAlgn="base" hangingPunct="0">
              <a:spcBef>
                <a:spcPct val="0"/>
              </a:spcBef>
              <a:spcAft>
                <a:spcPct val="0"/>
              </a:spcAft>
              <a:defRPr sz="2400">
                <a:solidFill>
                  <a:schemeClr val="tx1"/>
                </a:solidFill>
                <a:latin typeface="Times New Roman" panose="02020603050405020304" pitchFamily="18" charset="0"/>
              </a:defRPr>
            </a:lvl7pPr>
            <a:lvl8pPr marL="3657600" defTabSz="762000" eaLnBrk="0" fontAlgn="base" hangingPunct="0">
              <a:spcBef>
                <a:spcPct val="0"/>
              </a:spcBef>
              <a:spcAft>
                <a:spcPct val="0"/>
              </a:spcAft>
              <a:defRPr sz="2400">
                <a:solidFill>
                  <a:schemeClr val="tx1"/>
                </a:solidFill>
                <a:latin typeface="Times New Roman" panose="02020603050405020304" pitchFamily="18" charset="0"/>
              </a:defRPr>
            </a:lvl8pPr>
            <a:lvl9pPr marL="4114800"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s-ES_tradnl" altLang="es-PE" sz="3200" b="1" dirty="0">
                <a:solidFill>
                  <a:schemeClr val="accent3">
                    <a:lumMod val="75000"/>
                  </a:schemeClr>
                </a:solidFill>
                <a:latin typeface="Arial" panose="020B0604020202020204" pitchFamily="34" charset="0"/>
              </a:rPr>
              <a:t>c. Estabilidad de Taludes</a:t>
            </a:r>
          </a:p>
        </p:txBody>
      </p:sp>
      <p:pic>
        <p:nvPicPr>
          <p:cNvPr id="10" name="Picture 7">
            <a:extLst>
              <a:ext uri="{FF2B5EF4-FFF2-40B4-BE49-F238E27FC236}">
                <a16:creationId xmlns:a16="http://schemas.microsoft.com/office/drawing/2014/main" id="{64153081-ACDA-4C13-8E22-A0C25E5D78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6488" y="2111021"/>
            <a:ext cx="3981983" cy="3502773"/>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8969071-C964-458A-94CE-5F24E85FF125}"/>
              </a:ext>
            </a:extLst>
          </p:cNvPr>
          <p:cNvPicPr>
            <a:picLocks noChangeAspect="1"/>
          </p:cNvPicPr>
          <p:nvPr/>
        </p:nvPicPr>
        <p:blipFill>
          <a:blip r:embed="rId4"/>
          <a:stretch>
            <a:fillRect/>
          </a:stretch>
        </p:blipFill>
        <p:spPr>
          <a:xfrm>
            <a:off x="5468471" y="1379947"/>
            <a:ext cx="5681161" cy="5413119"/>
          </a:xfrm>
          <a:prstGeom prst="rect">
            <a:avLst/>
          </a:prstGeom>
        </p:spPr>
      </p:pic>
      <p:grpSp>
        <p:nvGrpSpPr>
          <p:cNvPr id="43" name="Grupo 42">
            <a:extLst>
              <a:ext uri="{FF2B5EF4-FFF2-40B4-BE49-F238E27FC236}">
                <a16:creationId xmlns:a16="http://schemas.microsoft.com/office/drawing/2014/main" id="{B5643EAA-41DF-D2D4-8C4D-005E59257519}"/>
              </a:ext>
            </a:extLst>
          </p:cNvPr>
          <p:cNvGrpSpPr/>
          <p:nvPr/>
        </p:nvGrpSpPr>
        <p:grpSpPr>
          <a:xfrm>
            <a:off x="2177102" y="3713838"/>
            <a:ext cx="443520" cy="122760"/>
            <a:chOff x="2177102" y="3713838"/>
            <a:chExt cx="443520" cy="122760"/>
          </a:xfrm>
        </p:grpSpPr>
        <mc:AlternateContent xmlns:mc="http://schemas.openxmlformats.org/markup-compatibility/2006" xmlns:p14="http://schemas.microsoft.com/office/powerpoint/2010/main">
          <mc:Choice Requires="p14">
            <p:contentPart p14:bwMode="auto" r:id="rId5">
              <p14:nvContentPartPr>
                <p14:cNvPr id="33" name="Entrada de lápiz 32">
                  <a:extLst>
                    <a:ext uri="{FF2B5EF4-FFF2-40B4-BE49-F238E27FC236}">
                      <a16:creationId xmlns:a16="http://schemas.microsoft.com/office/drawing/2014/main" id="{E879C7AC-D822-D255-D1F2-FC336B92564B}"/>
                    </a:ext>
                  </a:extLst>
                </p14:cNvPr>
                <p14:cNvContentPartPr/>
                <p14:nvPr/>
              </p14:nvContentPartPr>
              <p14:xfrm>
                <a:off x="2620262" y="3713838"/>
                <a:ext cx="360" cy="360"/>
              </p14:xfrm>
            </p:contentPart>
          </mc:Choice>
          <mc:Fallback xmlns="">
            <p:pic>
              <p:nvPicPr>
                <p:cNvPr id="33" name="Entrada de lápiz 32">
                  <a:extLst>
                    <a:ext uri="{FF2B5EF4-FFF2-40B4-BE49-F238E27FC236}">
                      <a16:creationId xmlns:a16="http://schemas.microsoft.com/office/drawing/2014/main" id="{E879C7AC-D822-D255-D1F2-FC336B92564B}"/>
                    </a:ext>
                  </a:extLst>
                </p:cNvPr>
                <p:cNvPicPr/>
                <p:nvPr/>
              </p:nvPicPr>
              <p:blipFill>
                <a:blip r:embed="rId48"/>
                <a:stretch>
                  <a:fillRect/>
                </a:stretch>
              </p:blipFill>
              <p:spPr>
                <a:xfrm>
                  <a:off x="2611262" y="37051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Entrada de lápiz 33">
                  <a:extLst>
                    <a:ext uri="{FF2B5EF4-FFF2-40B4-BE49-F238E27FC236}">
                      <a16:creationId xmlns:a16="http://schemas.microsoft.com/office/drawing/2014/main" id="{E4B9F4D9-F7BE-7A13-453A-9830875DFBA2}"/>
                    </a:ext>
                  </a:extLst>
                </p14:cNvPr>
                <p14:cNvContentPartPr/>
                <p14:nvPr/>
              </p14:nvContentPartPr>
              <p14:xfrm>
                <a:off x="2460062" y="3770358"/>
                <a:ext cx="360" cy="360"/>
              </p14:xfrm>
            </p:contentPart>
          </mc:Choice>
          <mc:Fallback xmlns="">
            <p:pic>
              <p:nvPicPr>
                <p:cNvPr id="34" name="Entrada de lápiz 33">
                  <a:extLst>
                    <a:ext uri="{FF2B5EF4-FFF2-40B4-BE49-F238E27FC236}">
                      <a16:creationId xmlns:a16="http://schemas.microsoft.com/office/drawing/2014/main" id="{E4B9F4D9-F7BE-7A13-453A-9830875DFBA2}"/>
                    </a:ext>
                  </a:extLst>
                </p:cNvPr>
                <p:cNvPicPr/>
                <p:nvPr/>
              </p:nvPicPr>
              <p:blipFill>
                <a:blip r:embed="rId48"/>
                <a:stretch>
                  <a:fillRect/>
                </a:stretch>
              </p:blipFill>
              <p:spPr>
                <a:xfrm>
                  <a:off x="2451062" y="37617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Entrada de lápiz 34">
                  <a:extLst>
                    <a:ext uri="{FF2B5EF4-FFF2-40B4-BE49-F238E27FC236}">
                      <a16:creationId xmlns:a16="http://schemas.microsoft.com/office/drawing/2014/main" id="{1633FE41-2277-3C5D-C19A-83EB2C2083AF}"/>
                    </a:ext>
                  </a:extLst>
                </p14:cNvPr>
                <p14:cNvContentPartPr/>
                <p14:nvPr/>
              </p14:nvContentPartPr>
              <p14:xfrm>
                <a:off x="2177102" y="3836238"/>
                <a:ext cx="360" cy="360"/>
              </p14:xfrm>
            </p:contentPart>
          </mc:Choice>
          <mc:Fallback xmlns="">
            <p:pic>
              <p:nvPicPr>
                <p:cNvPr id="35" name="Entrada de lápiz 34">
                  <a:extLst>
                    <a:ext uri="{FF2B5EF4-FFF2-40B4-BE49-F238E27FC236}">
                      <a16:creationId xmlns:a16="http://schemas.microsoft.com/office/drawing/2014/main" id="{1633FE41-2277-3C5D-C19A-83EB2C2083AF}"/>
                    </a:ext>
                  </a:extLst>
                </p:cNvPr>
                <p:cNvPicPr/>
                <p:nvPr/>
              </p:nvPicPr>
              <p:blipFill>
                <a:blip r:embed="rId48"/>
                <a:stretch>
                  <a:fillRect/>
                </a:stretch>
              </p:blipFill>
              <p:spPr>
                <a:xfrm>
                  <a:off x="2168462" y="3827598"/>
                  <a:ext cx="18000" cy="18000"/>
                </a:xfrm>
                <a:prstGeom prst="rect">
                  <a:avLst/>
                </a:prstGeom>
              </p:spPr>
            </p:pic>
          </mc:Fallback>
        </mc:AlternateContent>
      </p:grpSp>
      <p:grpSp>
        <p:nvGrpSpPr>
          <p:cNvPr id="98" name="Grupo 97">
            <a:extLst>
              <a:ext uri="{FF2B5EF4-FFF2-40B4-BE49-F238E27FC236}">
                <a16:creationId xmlns:a16="http://schemas.microsoft.com/office/drawing/2014/main" id="{C2027D00-06AD-45F6-96AC-AA5E281FFAED}"/>
              </a:ext>
            </a:extLst>
          </p:cNvPr>
          <p:cNvGrpSpPr/>
          <p:nvPr/>
        </p:nvGrpSpPr>
        <p:grpSpPr>
          <a:xfrm>
            <a:off x="1574102" y="2667318"/>
            <a:ext cx="989640" cy="1207440"/>
            <a:chOff x="1574102" y="2667318"/>
            <a:chExt cx="989640" cy="1207440"/>
          </a:xfrm>
        </p:grpSpPr>
        <mc:AlternateContent xmlns:mc="http://schemas.openxmlformats.org/markup-compatibility/2006" xmlns:p14="http://schemas.microsoft.com/office/powerpoint/2010/main">
          <mc:Choice Requires="p14">
            <p:contentPart p14:bwMode="auto" r:id="rId51">
              <p14:nvContentPartPr>
                <p14:cNvPr id="62" name="Entrada de lápiz 61">
                  <a:extLst>
                    <a:ext uri="{FF2B5EF4-FFF2-40B4-BE49-F238E27FC236}">
                      <a16:creationId xmlns:a16="http://schemas.microsoft.com/office/drawing/2014/main" id="{C670F95E-8E01-4735-3403-9A495FA8BD48}"/>
                    </a:ext>
                  </a:extLst>
                </p14:cNvPr>
                <p14:cNvContentPartPr/>
                <p14:nvPr/>
              </p14:nvContentPartPr>
              <p14:xfrm>
                <a:off x="2007542" y="3874398"/>
                <a:ext cx="360" cy="360"/>
              </p14:xfrm>
            </p:contentPart>
          </mc:Choice>
          <mc:Fallback xmlns="">
            <p:pic>
              <p:nvPicPr>
                <p:cNvPr id="62" name="Entrada de lápiz 61">
                  <a:extLst>
                    <a:ext uri="{FF2B5EF4-FFF2-40B4-BE49-F238E27FC236}">
                      <a16:creationId xmlns:a16="http://schemas.microsoft.com/office/drawing/2014/main" id="{C670F95E-8E01-4735-3403-9A495FA8BD48}"/>
                    </a:ext>
                  </a:extLst>
                </p:cNvPr>
                <p:cNvPicPr/>
                <p:nvPr/>
              </p:nvPicPr>
              <p:blipFill>
                <a:blip r:embed="rId63"/>
                <a:stretch>
                  <a:fillRect/>
                </a:stretch>
              </p:blipFill>
              <p:spPr>
                <a:xfrm>
                  <a:off x="1998542" y="38653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3" name="Entrada de lápiz 62">
                  <a:extLst>
                    <a:ext uri="{FF2B5EF4-FFF2-40B4-BE49-F238E27FC236}">
                      <a16:creationId xmlns:a16="http://schemas.microsoft.com/office/drawing/2014/main" id="{CFC4E21E-3F9E-4662-34CD-422D49E13682}"/>
                    </a:ext>
                  </a:extLst>
                </p14:cNvPr>
                <p14:cNvContentPartPr/>
                <p14:nvPr/>
              </p14:nvContentPartPr>
              <p14:xfrm>
                <a:off x="2561942" y="3459318"/>
                <a:ext cx="1800" cy="360"/>
              </p14:xfrm>
            </p:contentPart>
          </mc:Choice>
          <mc:Fallback xmlns="">
            <p:pic>
              <p:nvPicPr>
                <p:cNvPr id="63" name="Entrada de lápiz 62">
                  <a:extLst>
                    <a:ext uri="{FF2B5EF4-FFF2-40B4-BE49-F238E27FC236}">
                      <a16:creationId xmlns:a16="http://schemas.microsoft.com/office/drawing/2014/main" id="{CFC4E21E-3F9E-4662-34CD-422D49E13682}"/>
                    </a:ext>
                  </a:extLst>
                </p:cNvPr>
                <p:cNvPicPr/>
                <p:nvPr/>
              </p:nvPicPr>
              <p:blipFill>
                <a:blip r:embed="rId117"/>
                <a:stretch>
                  <a:fillRect/>
                </a:stretch>
              </p:blipFill>
              <p:spPr>
                <a:xfrm>
                  <a:off x="2553302" y="3450318"/>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5" name="Entrada de lápiz 64">
                  <a:extLst>
                    <a:ext uri="{FF2B5EF4-FFF2-40B4-BE49-F238E27FC236}">
                      <a16:creationId xmlns:a16="http://schemas.microsoft.com/office/drawing/2014/main" id="{2C438C4A-0FEB-59AF-138A-C4578D376F0D}"/>
                    </a:ext>
                  </a:extLst>
                </p14:cNvPr>
                <p14:cNvContentPartPr/>
                <p14:nvPr/>
              </p14:nvContentPartPr>
              <p14:xfrm>
                <a:off x="2242982" y="3355278"/>
                <a:ext cx="360" cy="360"/>
              </p14:xfrm>
            </p:contentPart>
          </mc:Choice>
          <mc:Fallback xmlns="">
            <p:pic>
              <p:nvPicPr>
                <p:cNvPr id="65" name="Entrada de lápiz 64">
                  <a:extLst>
                    <a:ext uri="{FF2B5EF4-FFF2-40B4-BE49-F238E27FC236}">
                      <a16:creationId xmlns:a16="http://schemas.microsoft.com/office/drawing/2014/main" id="{2C438C4A-0FEB-59AF-138A-C4578D376F0D}"/>
                    </a:ext>
                  </a:extLst>
                </p:cNvPr>
                <p:cNvPicPr/>
                <p:nvPr/>
              </p:nvPicPr>
              <p:blipFill>
                <a:blip r:embed="rId63"/>
                <a:stretch>
                  <a:fillRect/>
                </a:stretch>
              </p:blipFill>
              <p:spPr>
                <a:xfrm>
                  <a:off x="2234342" y="334663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6" name="Entrada de lápiz 65">
                  <a:extLst>
                    <a:ext uri="{FF2B5EF4-FFF2-40B4-BE49-F238E27FC236}">
                      <a16:creationId xmlns:a16="http://schemas.microsoft.com/office/drawing/2014/main" id="{8091200E-FD11-9AD5-626B-78FD962F36C4}"/>
                    </a:ext>
                  </a:extLst>
                </p14:cNvPr>
                <p14:cNvContentPartPr/>
                <p14:nvPr/>
              </p14:nvContentPartPr>
              <p14:xfrm>
                <a:off x="2028062" y="2667318"/>
                <a:ext cx="74160" cy="360"/>
              </p14:xfrm>
            </p:contentPart>
          </mc:Choice>
          <mc:Fallback xmlns="">
            <p:pic>
              <p:nvPicPr>
                <p:cNvPr id="66" name="Entrada de lápiz 65">
                  <a:extLst>
                    <a:ext uri="{FF2B5EF4-FFF2-40B4-BE49-F238E27FC236}">
                      <a16:creationId xmlns:a16="http://schemas.microsoft.com/office/drawing/2014/main" id="{8091200E-FD11-9AD5-626B-78FD962F36C4}"/>
                    </a:ext>
                  </a:extLst>
                </p:cNvPr>
                <p:cNvPicPr/>
                <p:nvPr/>
              </p:nvPicPr>
              <p:blipFill>
                <a:blip r:embed="rId122"/>
                <a:stretch>
                  <a:fillRect/>
                </a:stretch>
              </p:blipFill>
              <p:spPr>
                <a:xfrm>
                  <a:off x="2019422" y="2658318"/>
                  <a:ext cx="91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8" name="Entrada de lápiz 67">
                  <a:extLst>
                    <a:ext uri="{FF2B5EF4-FFF2-40B4-BE49-F238E27FC236}">
                      <a16:creationId xmlns:a16="http://schemas.microsoft.com/office/drawing/2014/main" id="{AF76C002-0E77-69C7-DB39-650B87541BC8}"/>
                    </a:ext>
                  </a:extLst>
                </p14:cNvPr>
                <p14:cNvContentPartPr/>
                <p14:nvPr/>
              </p14:nvContentPartPr>
              <p14:xfrm>
                <a:off x="1574102" y="2752278"/>
                <a:ext cx="360" cy="360"/>
              </p14:xfrm>
            </p:contentPart>
          </mc:Choice>
          <mc:Fallback xmlns="">
            <p:pic>
              <p:nvPicPr>
                <p:cNvPr id="68" name="Entrada de lápiz 67">
                  <a:extLst>
                    <a:ext uri="{FF2B5EF4-FFF2-40B4-BE49-F238E27FC236}">
                      <a16:creationId xmlns:a16="http://schemas.microsoft.com/office/drawing/2014/main" id="{AF76C002-0E77-69C7-DB39-650B87541BC8}"/>
                    </a:ext>
                  </a:extLst>
                </p:cNvPr>
                <p:cNvPicPr/>
                <p:nvPr/>
              </p:nvPicPr>
              <p:blipFill>
                <a:blip r:embed="rId63"/>
                <a:stretch>
                  <a:fillRect/>
                </a:stretch>
              </p:blipFill>
              <p:spPr>
                <a:xfrm>
                  <a:off x="1565102" y="2743638"/>
                  <a:ext cx="18000" cy="18000"/>
                </a:xfrm>
                <a:prstGeom prst="rect">
                  <a:avLst/>
                </a:prstGeom>
              </p:spPr>
            </p:pic>
          </mc:Fallback>
        </mc:AlternateContent>
      </p:grpSp>
    </p:spTree>
    <p:extLst>
      <p:ext uri="{BB962C8B-B14F-4D97-AF65-F5344CB8AC3E}">
        <p14:creationId xmlns:p14="http://schemas.microsoft.com/office/powerpoint/2010/main" val="2716564372"/>
      </p:ext>
    </p:extLst>
  </p:cSld>
  <p:clrMapOvr>
    <a:masterClrMapping/>
  </p:clrMapOvr>
  <p:transition advTm="4000">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15A1E1-6547-B473-4141-B934D8552529}"/>
              </a:ext>
            </a:extLst>
          </p:cNvPr>
          <p:cNvSpPr>
            <a:spLocks noGrp="1"/>
          </p:cNvSpPr>
          <p:nvPr>
            <p:ph type="title"/>
          </p:nvPr>
        </p:nvSpPr>
        <p:spPr>
          <a:xfrm>
            <a:off x="1124026" y="855615"/>
            <a:ext cx="9940636" cy="713604"/>
          </a:xfrm>
        </p:spPr>
        <p:txBody>
          <a:bodyPr>
            <a:normAutofit fontScale="90000"/>
          </a:bodyPr>
          <a:lstStyle/>
          <a:p>
            <a:pPr algn="ctr"/>
            <a:r>
              <a:rPr lang="es-PE" sz="3200" b="1" dirty="0"/>
              <a:t>4.1. CONCEPTOS FINANCIEROS CLAVES  EN LA INDUSTRIA MINERA </a:t>
            </a:r>
          </a:p>
        </p:txBody>
      </p:sp>
      <p:sp>
        <p:nvSpPr>
          <p:cNvPr id="5" name="CuadroTexto 4">
            <a:extLst>
              <a:ext uri="{FF2B5EF4-FFF2-40B4-BE49-F238E27FC236}">
                <a16:creationId xmlns:a16="http://schemas.microsoft.com/office/drawing/2014/main" id="{39D4CEC3-AD53-3478-A80D-B996C587269F}"/>
              </a:ext>
            </a:extLst>
          </p:cNvPr>
          <p:cNvSpPr txBox="1"/>
          <p:nvPr/>
        </p:nvSpPr>
        <p:spPr>
          <a:xfrm>
            <a:off x="705678" y="1700627"/>
            <a:ext cx="5297557" cy="4524315"/>
          </a:xfrm>
          <a:prstGeom prst="rect">
            <a:avLst/>
          </a:prstGeom>
          <a:noFill/>
        </p:spPr>
        <p:txBody>
          <a:bodyPr wrap="square">
            <a:spAutoFit/>
          </a:bodyPr>
          <a:lstStyle/>
          <a:p>
            <a:pPr marL="285750" indent="-285750" algn="just">
              <a:buFont typeface="Arial" panose="020B0604020202020204" pitchFamily="34" charset="0"/>
              <a:buChar char="•"/>
            </a:pPr>
            <a:r>
              <a:rPr lang="es-ES" dirty="0"/>
              <a:t>In</a:t>
            </a:r>
            <a:r>
              <a:rPr lang="es-ES" b="1" dirty="0"/>
              <a:t>gresos: </a:t>
            </a:r>
            <a:r>
              <a:rPr lang="es-ES" dirty="0"/>
              <a:t>Mineral (toneladas) x Grado (g / t) x Recuperación x </a:t>
            </a:r>
            <a:r>
              <a:rPr lang="es-ES" dirty="0" err="1"/>
              <a:t>Pagabilidad</a:t>
            </a:r>
            <a:r>
              <a:rPr lang="es-ES" dirty="0"/>
              <a:t> x Precio del metal </a:t>
            </a:r>
          </a:p>
          <a:p>
            <a:pPr marL="285750" indent="-285750" algn="just">
              <a:buFont typeface="Arial" panose="020B0604020202020204" pitchFamily="34" charset="0"/>
              <a:buChar char="•"/>
            </a:pPr>
            <a:r>
              <a:rPr lang="es-ES" b="1" dirty="0"/>
              <a:t>Regalías:</a:t>
            </a:r>
            <a:r>
              <a:rPr lang="es-ES" dirty="0"/>
              <a:t> las propiedades a menudo tienen regalías (por ejemplo, 2% de rendimiento neto de la fundición) </a:t>
            </a:r>
          </a:p>
          <a:p>
            <a:pPr marL="285750" indent="-285750" algn="just">
              <a:buFont typeface="Arial" panose="020B0604020202020204" pitchFamily="34" charset="0"/>
              <a:buChar char="•"/>
            </a:pPr>
            <a:r>
              <a:rPr lang="es-ES" b="1" dirty="0"/>
              <a:t>Costos operativos: </a:t>
            </a:r>
            <a:r>
              <a:rPr lang="es-ES" dirty="0"/>
              <a:t>por tonelada (por ejemplo, $ 2.50 / tonelada para la minería) </a:t>
            </a:r>
          </a:p>
          <a:p>
            <a:pPr marL="285750" indent="-285750" algn="just">
              <a:buFont typeface="Arial" panose="020B0604020202020204" pitchFamily="34" charset="0"/>
              <a:buChar char="•"/>
            </a:pPr>
            <a:r>
              <a:rPr lang="es-ES" b="1" dirty="0"/>
              <a:t>Costos de capital: </a:t>
            </a:r>
            <a:r>
              <a:rPr lang="es-ES" dirty="0"/>
              <a:t>Incluye capital inicial (construcción de la mina) y capital de mantenimiento (equipo en curso, etc.) </a:t>
            </a:r>
          </a:p>
          <a:p>
            <a:pPr marL="285750" indent="-285750" algn="just">
              <a:buFont typeface="Arial" panose="020B0604020202020204" pitchFamily="34" charset="0"/>
              <a:buChar char="•"/>
            </a:pPr>
            <a:r>
              <a:rPr lang="es-ES" b="1" dirty="0"/>
              <a:t>Costos de recuperación</a:t>
            </a:r>
            <a:r>
              <a:rPr lang="es-ES" dirty="0"/>
              <a:t>: tiene lugar al final de la vida de una mina; acumulados para fines contables, pero no acumulados en un modelo de flujo de efectivo </a:t>
            </a:r>
          </a:p>
          <a:p>
            <a:pPr marL="285750" indent="-285750" algn="just">
              <a:buFont typeface="Arial" panose="020B0604020202020204" pitchFamily="34" charset="0"/>
              <a:buChar char="•"/>
            </a:pPr>
            <a:r>
              <a:rPr lang="es-ES" b="1" dirty="0"/>
              <a:t>Depreciación</a:t>
            </a:r>
            <a:r>
              <a:rPr lang="es-ES" dirty="0"/>
              <a:t>: un porcentaje de las bases de producción durante toda la vida útil de la mina. </a:t>
            </a:r>
          </a:p>
        </p:txBody>
      </p:sp>
      <p:sp>
        <p:nvSpPr>
          <p:cNvPr id="7" name="CuadroTexto 6">
            <a:extLst>
              <a:ext uri="{FF2B5EF4-FFF2-40B4-BE49-F238E27FC236}">
                <a16:creationId xmlns:a16="http://schemas.microsoft.com/office/drawing/2014/main" id="{71254D63-E443-C5C8-F9C2-F81B6349DAF9}"/>
              </a:ext>
            </a:extLst>
          </p:cNvPr>
          <p:cNvSpPr txBox="1"/>
          <p:nvPr/>
        </p:nvSpPr>
        <p:spPr>
          <a:xfrm>
            <a:off x="6094344" y="1690688"/>
            <a:ext cx="5391978" cy="2308324"/>
          </a:xfrm>
          <a:prstGeom prst="rect">
            <a:avLst/>
          </a:prstGeom>
          <a:noFill/>
        </p:spPr>
        <p:txBody>
          <a:bodyPr wrap="square">
            <a:spAutoFit/>
          </a:bodyPr>
          <a:lstStyle/>
          <a:p>
            <a:pPr marL="285750" indent="-285750" algn="just">
              <a:buFont typeface="Arial" panose="020B0604020202020204" pitchFamily="34" charset="0"/>
              <a:buChar char="•"/>
            </a:pPr>
            <a:r>
              <a:rPr lang="es-ES" b="1" dirty="0"/>
              <a:t>Impuestos:</a:t>
            </a:r>
            <a:r>
              <a:rPr lang="es-ES" dirty="0"/>
              <a:t> a menudo se puede complicar con compañías mineras que operan en varios países; Los impuestos específicos de minería y los acuerdos de regalías deben ser considerados </a:t>
            </a:r>
          </a:p>
          <a:p>
            <a:pPr marL="285750" indent="-285750" algn="just">
              <a:buFont typeface="Arial" panose="020B0604020202020204" pitchFamily="34" charset="0"/>
              <a:buChar char="•"/>
            </a:pPr>
            <a:r>
              <a:rPr lang="es-ES" b="1" dirty="0"/>
              <a:t>Cambios en el capital de trabajo</a:t>
            </a:r>
            <a:r>
              <a:rPr lang="es-ES" dirty="0"/>
              <a:t>: los cambios en las cuentas por cobrar, el inventario y las cuentas por pagar deben incluirse en un modelo de flujo de efectivo</a:t>
            </a:r>
            <a:endParaRPr lang="es-PE" dirty="0"/>
          </a:p>
        </p:txBody>
      </p:sp>
      <p:pic>
        <p:nvPicPr>
          <p:cNvPr id="8" name="Imagen 7">
            <a:extLst>
              <a:ext uri="{FF2B5EF4-FFF2-40B4-BE49-F238E27FC236}">
                <a16:creationId xmlns:a16="http://schemas.microsoft.com/office/drawing/2014/main" id="{FA2032C1-743B-9156-DC55-911837D66BCA}"/>
              </a:ext>
            </a:extLst>
          </p:cNvPr>
          <p:cNvPicPr>
            <a:picLocks noChangeAspect="1"/>
          </p:cNvPicPr>
          <p:nvPr/>
        </p:nvPicPr>
        <p:blipFill>
          <a:blip r:embed="rId2"/>
          <a:stretch>
            <a:fillRect/>
          </a:stretch>
        </p:blipFill>
        <p:spPr>
          <a:xfrm>
            <a:off x="6914114" y="4038599"/>
            <a:ext cx="4029075" cy="2186343"/>
          </a:xfrm>
          <a:prstGeom prst="rect">
            <a:avLst/>
          </a:prstGeom>
        </p:spPr>
      </p:pic>
      <p:sp>
        <p:nvSpPr>
          <p:cNvPr id="3" name="Marcador de fecha 2">
            <a:extLst>
              <a:ext uri="{FF2B5EF4-FFF2-40B4-BE49-F238E27FC236}">
                <a16:creationId xmlns:a16="http://schemas.microsoft.com/office/drawing/2014/main" id="{EA3B4C9A-C13E-7C77-4695-53DEAAC290FF}"/>
              </a:ext>
            </a:extLst>
          </p:cNvPr>
          <p:cNvSpPr>
            <a:spLocks noGrp="1"/>
          </p:cNvSpPr>
          <p:nvPr>
            <p:ph type="dt" sz="half" idx="10"/>
          </p:nvPr>
        </p:nvSpPr>
        <p:spPr/>
        <p:txBody>
          <a:bodyPr/>
          <a:lstStyle/>
          <a:p>
            <a:fld id="{A83386DC-2CF4-4C7A-9FD6-FE7E2CA612DF}" type="datetime1">
              <a:rPr lang="es-PE" smtClean="0"/>
              <a:t>23/02/2025</a:t>
            </a:fld>
            <a:endParaRPr lang="es-PE"/>
          </a:p>
        </p:txBody>
      </p:sp>
      <p:sp>
        <p:nvSpPr>
          <p:cNvPr id="4" name="Marcador de número de diapositiva 3">
            <a:extLst>
              <a:ext uri="{FF2B5EF4-FFF2-40B4-BE49-F238E27FC236}">
                <a16:creationId xmlns:a16="http://schemas.microsoft.com/office/drawing/2014/main" id="{29F16AC0-0D48-756B-3F70-2B2D58AB55F7}"/>
              </a:ext>
            </a:extLst>
          </p:cNvPr>
          <p:cNvSpPr>
            <a:spLocks noGrp="1"/>
          </p:cNvSpPr>
          <p:nvPr>
            <p:ph type="sldNum" sz="quarter" idx="12"/>
          </p:nvPr>
        </p:nvSpPr>
        <p:spPr/>
        <p:txBody>
          <a:bodyPr/>
          <a:lstStyle/>
          <a:p>
            <a:fld id="{92D991C5-A440-4FEB-9835-A0DFE9D20E97}" type="slidenum">
              <a:rPr lang="es-PE" smtClean="0"/>
              <a:t>6</a:t>
            </a:fld>
            <a:endParaRPr lang="es-PE"/>
          </a:p>
        </p:txBody>
      </p:sp>
    </p:spTree>
    <p:extLst>
      <p:ext uri="{BB962C8B-B14F-4D97-AF65-F5344CB8AC3E}">
        <p14:creationId xmlns:p14="http://schemas.microsoft.com/office/powerpoint/2010/main" val="3267619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C35E545-9B7C-4230-A13B-A6CB566778E4}"/>
              </a:ext>
            </a:extLst>
          </p:cNvPr>
          <p:cNvSpPr txBox="1"/>
          <p:nvPr/>
        </p:nvSpPr>
        <p:spPr>
          <a:xfrm>
            <a:off x="2632364" y="3687909"/>
            <a:ext cx="6096000" cy="1200329"/>
          </a:xfrm>
          <a:prstGeom prst="rect">
            <a:avLst/>
          </a:prstGeom>
          <a:solidFill>
            <a:schemeClr val="tx2">
              <a:lumMod val="50000"/>
              <a:lumOff val="50000"/>
            </a:schemeClr>
          </a:solidFill>
        </p:spPr>
        <p:txBody>
          <a:bodyPr wrap="square">
            <a:spAutoFit/>
          </a:bodyPr>
          <a:lstStyle/>
          <a:p>
            <a:endParaRPr lang="es-PE" sz="3600" b="1" dirty="0">
              <a:latin typeface="+mj-lt"/>
            </a:endParaRPr>
          </a:p>
          <a:p>
            <a:r>
              <a:rPr lang="es-PE" sz="3600" b="1" dirty="0">
                <a:latin typeface="+mj-lt"/>
              </a:rPr>
              <a:t>ALGUNA PREGUNTA…..???</a:t>
            </a:r>
          </a:p>
        </p:txBody>
      </p:sp>
      <p:sp>
        <p:nvSpPr>
          <p:cNvPr id="5" name="CuadroTexto 4">
            <a:extLst>
              <a:ext uri="{FF2B5EF4-FFF2-40B4-BE49-F238E27FC236}">
                <a16:creationId xmlns:a16="http://schemas.microsoft.com/office/drawing/2014/main" id="{8232DA25-C56F-4B4D-B0C1-9515F0F2340E}"/>
              </a:ext>
            </a:extLst>
          </p:cNvPr>
          <p:cNvSpPr txBox="1"/>
          <p:nvPr/>
        </p:nvSpPr>
        <p:spPr>
          <a:xfrm>
            <a:off x="2632364" y="1322637"/>
            <a:ext cx="6096000" cy="1631216"/>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s-ES" sz="3200" b="1" i="1" dirty="0">
                <a:solidFill>
                  <a:srgbClr val="666666"/>
                </a:solidFill>
                <a:effectLst/>
                <a:latin typeface="Open Sans"/>
              </a:rPr>
              <a:t>“</a:t>
            </a:r>
            <a:r>
              <a:rPr lang="es-ES" sz="3600" b="1" i="1" dirty="0">
                <a:solidFill>
                  <a:srgbClr val="666666"/>
                </a:solidFill>
                <a:effectLst/>
                <a:latin typeface="Open Sans"/>
              </a:rPr>
              <a:t>La</a:t>
            </a:r>
            <a:r>
              <a:rPr lang="es-ES" sz="3200" b="1" i="1" dirty="0">
                <a:solidFill>
                  <a:srgbClr val="666666"/>
                </a:solidFill>
                <a:effectLst/>
                <a:latin typeface="Open Sans"/>
              </a:rPr>
              <a:t> pasión es el inicio del éxito”</a:t>
            </a:r>
            <a:br>
              <a:rPr lang="es-ES" sz="3200" b="1" i="0" dirty="0">
                <a:solidFill>
                  <a:srgbClr val="666666"/>
                </a:solidFill>
                <a:effectLst/>
                <a:latin typeface="Open Sans"/>
              </a:rPr>
            </a:br>
            <a:r>
              <a:rPr lang="es-ES" sz="3200" b="1" i="1" dirty="0">
                <a:solidFill>
                  <a:srgbClr val="666666"/>
                </a:solidFill>
                <a:effectLst/>
                <a:latin typeface="Open Sans"/>
              </a:rPr>
              <a:t>Robert Kiyosaki</a:t>
            </a:r>
            <a:endParaRPr lang="es-ES" sz="3200" b="1" i="0" dirty="0">
              <a:solidFill>
                <a:srgbClr val="666666"/>
              </a:solidFill>
              <a:effectLst/>
              <a:latin typeface="Open Sans"/>
            </a:endParaRPr>
          </a:p>
        </p:txBody>
      </p:sp>
      <p:sp>
        <p:nvSpPr>
          <p:cNvPr id="7" name="Marcador de fecha 6">
            <a:extLst>
              <a:ext uri="{FF2B5EF4-FFF2-40B4-BE49-F238E27FC236}">
                <a16:creationId xmlns:a16="http://schemas.microsoft.com/office/drawing/2014/main" id="{E9F60176-438A-4BEE-9C67-B9155BC980BC}"/>
              </a:ext>
            </a:extLst>
          </p:cNvPr>
          <p:cNvSpPr>
            <a:spLocks noGrp="1"/>
          </p:cNvSpPr>
          <p:nvPr>
            <p:ph type="dt" sz="half" idx="10"/>
          </p:nvPr>
        </p:nvSpPr>
        <p:spPr/>
        <p:txBody>
          <a:bodyPr/>
          <a:lstStyle/>
          <a:p>
            <a:fld id="{B8CC8FAA-ED0A-4EF1-81CA-C14F09366EA5}" type="datetime1">
              <a:rPr lang="es-PE" smtClean="0"/>
              <a:t>23/02/2025</a:t>
            </a:fld>
            <a:endParaRPr lang="es-PE"/>
          </a:p>
        </p:txBody>
      </p:sp>
      <p:sp>
        <p:nvSpPr>
          <p:cNvPr id="6" name="Marcador de número de diapositiva 5">
            <a:extLst>
              <a:ext uri="{FF2B5EF4-FFF2-40B4-BE49-F238E27FC236}">
                <a16:creationId xmlns:a16="http://schemas.microsoft.com/office/drawing/2014/main" id="{0894F8BE-4260-4B50-A4B3-DB589DBB50B1}"/>
              </a:ext>
            </a:extLst>
          </p:cNvPr>
          <p:cNvSpPr>
            <a:spLocks noGrp="1"/>
          </p:cNvSpPr>
          <p:nvPr>
            <p:ph type="sldNum" sz="quarter" idx="12"/>
          </p:nvPr>
        </p:nvSpPr>
        <p:spPr/>
        <p:txBody>
          <a:bodyPr/>
          <a:lstStyle/>
          <a:p>
            <a:fld id="{5981010B-86DA-4ADF-9F27-44166A92FBA2}" type="slidenum">
              <a:rPr lang="es-PE" smtClean="0"/>
              <a:t>60</a:t>
            </a:fld>
            <a:endParaRPr lang="es-PE"/>
          </a:p>
        </p:txBody>
      </p:sp>
    </p:spTree>
    <p:extLst>
      <p:ext uri="{BB962C8B-B14F-4D97-AF65-F5344CB8AC3E}">
        <p14:creationId xmlns:p14="http://schemas.microsoft.com/office/powerpoint/2010/main" val="36817391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6AC3E-F7A3-3D1D-F287-CEA447CD423E}"/>
              </a:ext>
            </a:extLst>
          </p:cNvPr>
          <p:cNvSpPr>
            <a:spLocks noGrp="1"/>
          </p:cNvSpPr>
          <p:nvPr>
            <p:ph type="title"/>
          </p:nvPr>
        </p:nvSpPr>
        <p:spPr/>
        <p:txBody>
          <a:bodyPr/>
          <a:lstStyle/>
          <a:p>
            <a:r>
              <a:rPr lang="es-PE" dirty="0"/>
              <a:t>4.2. OBJETIVOS DE SISTEMA DE COSTOS</a:t>
            </a:r>
          </a:p>
        </p:txBody>
      </p:sp>
      <p:sp>
        <p:nvSpPr>
          <p:cNvPr id="5" name="CuadroTexto 4">
            <a:extLst>
              <a:ext uri="{FF2B5EF4-FFF2-40B4-BE49-F238E27FC236}">
                <a16:creationId xmlns:a16="http://schemas.microsoft.com/office/drawing/2014/main" id="{A8598AA2-94D2-71E4-5849-3D699DC7A198}"/>
              </a:ext>
            </a:extLst>
          </p:cNvPr>
          <p:cNvSpPr txBox="1"/>
          <p:nvPr/>
        </p:nvSpPr>
        <p:spPr>
          <a:xfrm>
            <a:off x="705677" y="1407772"/>
            <a:ext cx="5919565" cy="4616648"/>
          </a:xfrm>
          <a:prstGeom prst="rect">
            <a:avLst/>
          </a:prstGeom>
          <a:noFill/>
        </p:spPr>
        <p:txBody>
          <a:bodyPr wrap="square">
            <a:spAutoFit/>
          </a:bodyPr>
          <a:lstStyle/>
          <a:p>
            <a:pPr algn="ctr"/>
            <a:r>
              <a:rPr lang="es-ES" sz="2400" b="1" i="0" dirty="0">
                <a:effectLst/>
              </a:rPr>
              <a:t>¿Porqué Costear? </a:t>
            </a:r>
          </a:p>
          <a:p>
            <a:pPr algn="ctr"/>
            <a:endParaRPr lang="es-ES" b="1" i="0" dirty="0">
              <a:effectLst/>
            </a:endParaRPr>
          </a:p>
          <a:p>
            <a:pPr algn="just"/>
            <a:r>
              <a:rPr lang="es-ES" b="0" i="0" dirty="0">
                <a:effectLst/>
              </a:rPr>
              <a:t>Un Sistema de Costos es parte del Sistema de Gestión de una empresa, y tiene los siguientes objetivos: </a:t>
            </a:r>
          </a:p>
          <a:p>
            <a:pPr algn="just"/>
            <a:endParaRPr lang="es-ES" b="0" i="0" dirty="0">
              <a:effectLst/>
            </a:endParaRPr>
          </a:p>
          <a:p>
            <a:pPr marL="342900" indent="-342900" algn="just">
              <a:buAutoNum type="alphaLcParenR"/>
            </a:pPr>
            <a:r>
              <a:rPr lang="es-ES" b="1" i="0" dirty="0">
                <a:effectLst/>
              </a:rPr>
              <a:t>Saber si hay utilidades</a:t>
            </a:r>
            <a:r>
              <a:rPr lang="es-ES" b="0" i="0" dirty="0">
                <a:effectLst/>
              </a:rPr>
              <a:t>.- Debe permitir conocer que pasó, dónde, cuándo, cuánto y porqué pasó. </a:t>
            </a:r>
          </a:p>
          <a:p>
            <a:pPr marL="342900" indent="-342900" algn="just">
              <a:buAutoNum type="alphaLcParenR"/>
            </a:pPr>
            <a:r>
              <a:rPr lang="es-ES" b="1" i="0" dirty="0">
                <a:effectLst/>
              </a:rPr>
              <a:t>Evaluación de Presupuestos</a:t>
            </a:r>
            <a:r>
              <a:rPr lang="es-ES" b="0" i="0" dirty="0">
                <a:effectLst/>
              </a:rPr>
              <a:t>.- Facilitar la corrección de los desvíos del pasado y preparar mejor el futuro. los desvíos del pasado y preparar mejor el futuro. </a:t>
            </a:r>
          </a:p>
          <a:p>
            <a:pPr marL="342900" indent="-342900" algn="just">
              <a:buAutoNum type="alphaLcParenR"/>
            </a:pPr>
            <a:r>
              <a:rPr lang="es-ES" b="1" i="0" dirty="0">
                <a:effectLst/>
              </a:rPr>
              <a:t>Control de Operaciones</a:t>
            </a:r>
            <a:r>
              <a:rPr lang="es-ES" b="0" i="0" dirty="0">
                <a:effectLst/>
              </a:rPr>
              <a:t>.- Ofrecer información para el control administrativo de las operaciones y actividades. </a:t>
            </a:r>
          </a:p>
          <a:p>
            <a:pPr marL="342900" indent="-342900" algn="just">
              <a:buAutoNum type="alphaLcParenR"/>
            </a:pPr>
            <a:r>
              <a:rPr lang="es-ES" b="1" i="0" dirty="0">
                <a:effectLst/>
              </a:rPr>
              <a:t>Toma de decisiones</a:t>
            </a:r>
            <a:r>
              <a:rPr lang="es-ES" b="0" i="0" dirty="0">
                <a:effectLst/>
              </a:rPr>
              <a:t>.- Dar información sobre la cual se basa la administración para el planeamiento, y apoyo al proceso de la toma de decisiones, priorizando el mejoramiento del futuro</a:t>
            </a:r>
            <a:endParaRPr lang="es-PE" dirty="0"/>
          </a:p>
        </p:txBody>
      </p:sp>
      <p:pic>
        <p:nvPicPr>
          <p:cNvPr id="6" name="Imagen 5">
            <a:extLst>
              <a:ext uri="{FF2B5EF4-FFF2-40B4-BE49-F238E27FC236}">
                <a16:creationId xmlns:a16="http://schemas.microsoft.com/office/drawing/2014/main" id="{1D9F3378-4C93-62E8-5D03-2FBF4DB97A86}"/>
              </a:ext>
            </a:extLst>
          </p:cNvPr>
          <p:cNvPicPr>
            <a:picLocks noChangeAspect="1"/>
          </p:cNvPicPr>
          <p:nvPr/>
        </p:nvPicPr>
        <p:blipFill>
          <a:blip r:embed="rId2"/>
          <a:stretch>
            <a:fillRect/>
          </a:stretch>
        </p:blipFill>
        <p:spPr>
          <a:xfrm>
            <a:off x="6839117" y="2225122"/>
            <a:ext cx="4647206" cy="3390486"/>
          </a:xfrm>
          <a:prstGeom prst="rect">
            <a:avLst/>
          </a:prstGeom>
        </p:spPr>
      </p:pic>
      <p:sp>
        <p:nvSpPr>
          <p:cNvPr id="3" name="Marcador de fecha 2">
            <a:extLst>
              <a:ext uri="{FF2B5EF4-FFF2-40B4-BE49-F238E27FC236}">
                <a16:creationId xmlns:a16="http://schemas.microsoft.com/office/drawing/2014/main" id="{92E4282F-3BC2-2E8E-4BCA-C321AD373744}"/>
              </a:ext>
            </a:extLst>
          </p:cNvPr>
          <p:cNvSpPr>
            <a:spLocks noGrp="1"/>
          </p:cNvSpPr>
          <p:nvPr>
            <p:ph type="dt" sz="half" idx="10"/>
          </p:nvPr>
        </p:nvSpPr>
        <p:spPr/>
        <p:txBody>
          <a:bodyPr/>
          <a:lstStyle/>
          <a:p>
            <a:fld id="{28EB8374-C216-4572-AC6A-2B2110179B08}" type="datetime1">
              <a:rPr lang="es-PE" smtClean="0"/>
              <a:t>23/02/2025</a:t>
            </a:fld>
            <a:endParaRPr lang="es-PE"/>
          </a:p>
        </p:txBody>
      </p:sp>
      <p:sp>
        <p:nvSpPr>
          <p:cNvPr id="4" name="Marcador de número de diapositiva 3">
            <a:extLst>
              <a:ext uri="{FF2B5EF4-FFF2-40B4-BE49-F238E27FC236}">
                <a16:creationId xmlns:a16="http://schemas.microsoft.com/office/drawing/2014/main" id="{B200018E-D697-8DE5-3FC5-7376DC70306A}"/>
              </a:ext>
            </a:extLst>
          </p:cNvPr>
          <p:cNvSpPr>
            <a:spLocks noGrp="1"/>
          </p:cNvSpPr>
          <p:nvPr>
            <p:ph type="sldNum" sz="quarter" idx="12"/>
          </p:nvPr>
        </p:nvSpPr>
        <p:spPr/>
        <p:txBody>
          <a:bodyPr/>
          <a:lstStyle/>
          <a:p>
            <a:fld id="{92D991C5-A440-4FEB-9835-A0DFE9D20E97}" type="slidenum">
              <a:rPr lang="es-PE" smtClean="0"/>
              <a:t>7</a:t>
            </a:fld>
            <a:endParaRPr lang="es-PE"/>
          </a:p>
        </p:txBody>
      </p:sp>
    </p:spTree>
    <p:extLst>
      <p:ext uri="{BB962C8B-B14F-4D97-AF65-F5344CB8AC3E}">
        <p14:creationId xmlns:p14="http://schemas.microsoft.com/office/powerpoint/2010/main" val="27411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D735BB-7FE2-5C2F-028F-AF227FEB55A3}"/>
              </a:ext>
            </a:extLst>
          </p:cNvPr>
          <p:cNvSpPr>
            <a:spLocks noGrp="1"/>
          </p:cNvSpPr>
          <p:nvPr>
            <p:ph type="title"/>
          </p:nvPr>
        </p:nvSpPr>
        <p:spPr/>
        <p:txBody>
          <a:bodyPr/>
          <a:lstStyle/>
          <a:p>
            <a:r>
              <a:rPr lang="es-PE" dirty="0"/>
              <a:t>4.3. APLICACIONES DE LOS COSTOS</a:t>
            </a:r>
          </a:p>
        </p:txBody>
      </p:sp>
      <p:sp>
        <p:nvSpPr>
          <p:cNvPr id="5" name="CuadroTexto 4">
            <a:extLst>
              <a:ext uri="{FF2B5EF4-FFF2-40B4-BE49-F238E27FC236}">
                <a16:creationId xmlns:a16="http://schemas.microsoft.com/office/drawing/2014/main" id="{788430F0-F233-D774-DD65-0DD7C1BEA836}"/>
              </a:ext>
            </a:extLst>
          </p:cNvPr>
          <p:cNvSpPr txBox="1"/>
          <p:nvPr/>
        </p:nvSpPr>
        <p:spPr>
          <a:xfrm>
            <a:off x="673694" y="1501531"/>
            <a:ext cx="5349419" cy="4247317"/>
          </a:xfrm>
          <a:prstGeom prst="rect">
            <a:avLst/>
          </a:prstGeom>
          <a:noFill/>
        </p:spPr>
        <p:txBody>
          <a:bodyPr wrap="square">
            <a:spAutoFit/>
          </a:bodyPr>
          <a:lstStyle/>
          <a:p>
            <a:pPr marL="342900" indent="-342900" algn="just">
              <a:buAutoNum type="arabicParenR"/>
            </a:pPr>
            <a:r>
              <a:rPr lang="es-ES" b="1" i="0" dirty="0">
                <a:effectLst/>
              </a:rPr>
              <a:t>Cálculo del precio</a:t>
            </a:r>
            <a:r>
              <a:rPr lang="es-ES" b="0" i="0" dirty="0">
                <a:effectLst/>
              </a:rPr>
              <a:t>.- adecuado de los productos y servicios, y su optimización. </a:t>
            </a:r>
          </a:p>
          <a:p>
            <a:pPr marL="342900" indent="-342900" algn="just">
              <a:buAutoNum type="arabicParenR"/>
            </a:pPr>
            <a:r>
              <a:rPr lang="es-ES" b="0" i="0" dirty="0">
                <a:effectLst/>
              </a:rPr>
              <a:t>Conocer qué bienes o servicios producen utilidades o pérdidas. </a:t>
            </a:r>
          </a:p>
          <a:p>
            <a:pPr marL="342900" indent="-342900" algn="just">
              <a:buAutoNum type="arabicParenR"/>
            </a:pPr>
            <a:r>
              <a:rPr lang="es-ES" b="1" i="0" dirty="0">
                <a:effectLst/>
              </a:rPr>
              <a:t>Comparar los costos reales con los presupuestados</a:t>
            </a:r>
            <a:r>
              <a:rPr lang="es-ES" b="0" i="0" dirty="0">
                <a:effectLst/>
              </a:rPr>
              <a:t>. </a:t>
            </a:r>
          </a:p>
          <a:p>
            <a:pPr marL="342900" indent="-342900" algn="just">
              <a:buAutoNum type="arabicParenR"/>
            </a:pPr>
            <a:r>
              <a:rPr lang="es-ES" b="0" i="0" dirty="0">
                <a:effectLst/>
              </a:rPr>
              <a:t>Permite comparar los costos entre diferentes períodos. </a:t>
            </a:r>
          </a:p>
          <a:p>
            <a:pPr marL="342900" indent="-342900" algn="just">
              <a:buAutoNum type="arabicParenR"/>
            </a:pPr>
            <a:r>
              <a:rPr lang="es-ES" b="0" i="0" dirty="0">
                <a:effectLst/>
              </a:rPr>
              <a:t>Permite comparar los costos entre sus diferentes departamentos o áreas. </a:t>
            </a:r>
          </a:p>
          <a:p>
            <a:pPr marL="342900" indent="-342900" algn="just">
              <a:buAutoNum type="arabicParenR"/>
            </a:pPr>
            <a:r>
              <a:rPr lang="es-ES" b="0" i="0" dirty="0">
                <a:effectLst/>
              </a:rPr>
              <a:t>Permite comparar los costos entre diferentes empresas. </a:t>
            </a:r>
          </a:p>
          <a:p>
            <a:pPr marL="342900" indent="-342900" algn="just">
              <a:buAutoNum type="arabicParenR"/>
            </a:pPr>
            <a:r>
              <a:rPr lang="es-ES" b="1" i="0" dirty="0">
                <a:effectLst/>
              </a:rPr>
              <a:t>Localiza los puntos débiles de una empresa. </a:t>
            </a:r>
          </a:p>
          <a:p>
            <a:pPr marL="342900" indent="-342900" algn="just">
              <a:buAutoNum type="arabicParenR"/>
            </a:pPr>
            <a:r>
              <a:rPr lang="es-ES" b="1" i="0" dirty="0">
                <a:effectLst/>
              </a:rPr>
              <a:t>Determina las áreas que requieren urgentes medidas de racionalización.</a:t>
            </a:r>
            <a:endParaRPr lang="es-PE" b="1" dirty="0"/>
          </a:p>
        </p:txBody>
      </p:sp>
      <p:sp>
        <p:nvSpPr>
          <p:cNvPr id="7" name="CuadroTexto 6">
            <a:extLst>
              <a:ext uri="{FF2B5EF4-FFF2-40B4-BE49-F238E27FC236}">
                <a16:creationId xmlns:a16="http://schemas.microsoft.com/office/drawing/2014/main" id="{F32B6BB2-B1C9-484E-59D0-CB3E4AE89364}"/>
              </a:ext>
            </a:extLst>
          </p:cNvPr>
          <p:cNvSpPr txBox="1"/>
          <p:nvPr/>
        </p:nvSpPr>
        <p:spPr>
          <a:xfrm>
            <a:off x="6168889" y="1609565"/>
            <a:ext cx="5349417" cy="3139321"/>
          </a:xfrm>
          <a:prstGeom prst="rect">
            <a:avLst/>
          </a:prstGeom>
          <a:noFill/>
        </p:spPr>
        <p:txBody>
          <a:bodyPr wrap="square">
            <a:spAutoFit/>
          </a:bodyPr>
          <a:lstStyle/>
          <a:p>
            <a:pPr marL="342900" indent="-342900" algn="just">
              <a:buFont typeface="+mj-lt"/>
              <a:buAutoNum type="arabicParenR" startAt="9"/>
            </a:pPr>
            <a:r>
              <a:rPr lang="es-ES" b="0" i="0" dirty="0">
                <a:effectLst/>
              </a:rPr>
              <a:t>Controla el impacto de las medidas de racionalización realizadas. </a:t>
            </a:r>
            <a:endParaRPr lang="es-ES" dirty="0"/>
          </a:p>
          <a:p>
            <a:pPr marL="342900" indent="-342900" algn="just">
              <a:buFont typeface="+mj-lt"/>
              <a:buAutoNum type="arabicParenR" startAt="9"/>
            </a:pPr>
            <a:r>
              <a:rPr lang="es-ES" b="0" i="0" dirty="0">
                <a:effectLst/>
              </a:rPr>
              <a:t>Facilita diseñar e impulsar programas de expansión y/o optimización. </a:t>
            </a:r>
          </a:p>
          <a:p>
            <a:pPr marL="342900" indent="-342900" algn="just">
              <a:buFont typeface="+mj-lt"/>
              <a:buAutoNum type="arabicParenR" startAt="9"/>
            </a:pPr>
            <a:r>
              <a:rPr lang="es-ES" b="0" i="0" dirty="0">
                <a:effectLst/>
              </a:rPr>
              <a:t>Facilita diseñar e impulsar nuevos productos y servicios. </a:t>
            </a:r>
          </a:p>
          <a:p>
            <a:pPr marL="342900" indent="-342900" algn="just">
              <a:buFont typeface="+mj-lt"/>
              <a:buAutoNum type="arabicParenR" startAt="9"/>
            </a:pPr>
            <a:r>
              <a:rPr lang="es-ES" b="0" i="0" dirty="0">
                <a:effectLst/>
              </a:rPr>
              <a:t>Como criterio en las decisiones de inversión. </a:t>
            </a:r>
          </a:p>
          <a:p>
            <a:pPr marL="342900" indent="-342900" algn="just">
              <a:buFont typeface="+mj-lt"/>
              <a:buAutoNum type="arabicParenR" startAt="9"/>
            </a:pPr>
            <a:r>
              <a:rPr lang="es-ES" b="0" i="0" dirty="0">
                <a:effectLst/>
              </a:rPr>
              <a:t>Facilita negociar con los clientes y proveedores. </a:t>
            </a:r>
          </a:p>
          <a:p>
            <a:pPr marL="342900" indent="-342900" algn="just">
              <a:buFont typeface="+mj-lt"/>
              <a:buAutoNum type="arabicParenR" startAt="9"/>
            </a:pPr>
            <a:r>
              <a:rPr lang="es-ES" b="0" i="0" dirty="0">
                <a:effectLst/>
              </a:rPr>
              <a:t>Facilita estructurar eficientes procesos y servicios. </a:t>
            </a:r>
          </a:p>
          <a:p>
            <a:pPr marL="342900" indent="-342900" algn="just">
              <a:buFont typeface="+mj-lt"/>
              <a:buAutoNum type="arabicParenR" startAt="9"/>
            </a:pPr>
            <a:r>
              <a:rPr lang="es-ES" b="0" i="0" dirty="0">
                <a:effectLst/>
              </a:rPr>
              <a:t>Se utiliza como instrumento de planificación y control.</a:t>
            </a:r>
            <a:endParaRPr lang="es-PE" dirty="0"/>
          </a:p>
        </p:txBody>
      </p:sp>
      <p:sp>
        <p:nvSpPr>
          <p:cNvPr id="3" name="Marcador de fecha 2">
            <a:extLst>
              <a:ext uri="{FF2B5EF4-FFF2-40B4-BE49-F238E27FC236}">
                <a16:creationId xmlns:a16="http://schemas.microsoft.com/office/drawing/2014/main" id="{9F5D936C-C40E-9F26-61E5-CB7037A54083}"/>
              </a:ext>
            </a:extLst>
          </p:cNvPr>
          <p:cNvSpPr>
            <a:spLocks noGrp="1"/>
          </p:cNvSpPr>
          <p:nvPr>
            <p:ph type="dt" sz="half" idx="10"/>
          </p:nvPr>
        </p:nvSpPr>
        <p:spPr/>
        <p:txBody>
          <a:bodyPr/>
          <a:lstStyle/>
          <a:p>
            <a:fld id="{5CD863AE-2CAA-4D96-A831-4519DC4CEF1A}" type="datetime1">
              <a:rPr lang="es-PE" smtClean="0"/>
              <a:t>23/02/2025</a:t>
            </a:fld>
            <a:endParaRPr lang="es-PE"/>
          </a:p>
        </p:txBody>
      </p:sp>
      <p:sp>
        <p:nvSpPr>
          <p:cNvPr id="4" name="Marcador de número de diapositiva 3">
            <a:extLst>
              <a:ext uri="{FF2B5EF4-FFF2-40B4-BE49-F238E27FC236}">
                <a16:creationId xmlns:a16="http://schemas.microsoft.com/office/drawing/2014/main" id="{9F62F701-0CB6-BAD8-2BBD-D0D414F2057D}"/>
              </a:ext>
            </a:extLst>
          </p:cNvPr>
          <p:cNvSpPr>
            <a:spLocks noGrp="1"/>
          </p:cNvSpPr>
          <p:nvPr>
            <p:ph type="sldNum" sz="quarter" idx="12"/>
          </p:nvPr>
        </p:nvSpPr>
        <p:spPr/>
        <p:txBody>
          <a:bodyPr/>
          <a:lstStyle/>
          <a:p>
            <a:fld id="{92D991C5-A440-4FEB-9835-A0DFE9D20E97}" type="slidenum">
              <a:rPr lang="es-PE" smtClean="0"/>
              <a:t>8</a:t>
            </a:fld>
            <a:endParaRPr lang="es-PE"/>
          </a:p>
        </p:txBody>
      </p:sp>
    </p:spTree>
    <p:extLst>
      <p:ext uri="{BB962C8B-B14F-4D97-AF65-F5344CB8AC3E}">
        <p14:creationId xmlns:p14="http://schemas.microsoft.com/office/powerpoint/2010/main" val="196185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B9ED8-5162-1B56-FF36-7A2F9873D464}"/>
              </a:ext>
            </a:extLst>
          </p:cNvPr>
          <p:cNvSpPr>
            <a:spLocks noGrp="1"/>
          </p:cNvSpPr>
          <p:nvPr>
            <p:ph type="title"/>
          </p:nvPr>
        </p:nvSpPr>
        <p:spPr>
          <a:xfrm>
            <a:off x="1206631" y="365126"/>
            <a:ext cx="8706804" cy="1084534"/>
          </a:xfrm>
        </p:spPr>
        <p:txBody>
          <a:bodyPr>
            <a:normAutofit fontScale="90000"/>
          </a:bodyPr>
          <a:lstStyle/>
          <a:p>
            <a:r>
              <a:rPr lang="es-PE" b="1" dirty="0"/>
              <a:t>4.4. FACTORES QUE AFECTAN EL COSTO</a:t>
            </a:r>
          </a:p>
        </p:txBody>
      </p:sp>
      <p:pic>
        <p:nvPicPr>
          <p:cNvPr id="5" name="Imagen 4">
            <a:extLst>
              <a:ext uri="{FF2B5EF4-FFF2-40B4-BE49-F238E27FC236}">
                <a16:creationId xmlns:a16="http://schemas.microsoft.com/office/drawing/2014/main" id="{A2D2AFD9-8C6E-A4E4-1166-217B4FFDFD97}"/>
              </a:ext>
            </a:extLst>
          </p:cNvPr>
          <p:cNvPicPr>
            <a:picLocks noChangeAspect="1"/>
          </p:cNvPicPr>
          <p:nvPr/>
        </p:nvPicPr>
        <p:blipFill>
          <a:blip r:embed="rId2"/>
          <a:stretch>
            <a:fillRect/>
          </a:stretch>
        </p:blipFill>
        <p:spPr>
          <a:xfrm>
            <a:off x="2030615" y="1288428"/>
            <a:ext cx="7640116" cy="5039428"/>
          </a:xfrm>
          <a:prstGeom prst="rect">
            <a:avLst/>
          </a:prstGeom>
        </p:spPr>
      </p:pic>
      <p:sp>
        <p:nvSpPr>
          <p:cNvPr id="3" name="Marcador de fecha 2">
            <a:extLst>
              <a:ext uri="{FF2B5EF4-FFF2-40B4-BE49-F238E27FC236}">
                <a16:creationId xmlns:a16="http://schemas.microsoft.com/office/drawing/2014/main" id="{AF9E423A-FCA9-4ED2-0F41-5F39028502F6}"/>
              </a:ext>
            </a:extLst>
          </p:cNvPr>
          <p:cNvSpPr>
            <a:spLocks noGrp="1"/>
          </p:cNvSpPr>
          <p:nvPr>
            <p:ph type="dt" sz="half" idx="10"/>
          </p:nvPr>
        </p:nvSpPr>
        <p:spPr/>
        <p:txBody>
          <a:bodyPr/>
          <a:lstStyle/>
          <a:p>
            <a:fld id="{3A7D9287-CF27-4DA6-BE20-0540C46B6402}" type="datetime1">
              <a:rPr lang="es-PE" smtClean="0"/>
              <a:t>23/02/2025</a:t>
            </a:fld>
            <a:endParaRPr lang="es-PE"/>
          </a:p>
        </p:txBody>
      </p:sp>
      <p:sp>
        <p:nvSpPr>
          <p:cNvPr id="4" name="Marcador de número de diapositiva 3">
            <a:extLst>
              <a:ext uri="{FF2B5EF4-FFF2-40B4-BE49-F238E27FC236}">
                <a16:creationId xmlns:a16="http://schemas.microsoft.com/office/drawing/2014/main" id="{11893223-96A1-DCDE-F168-D72A2D41675A}"/>
              </a:ext>
            </a:extLst>
          </p:cNvPr>
          <p:cNvSpPr>
            <a:spLocks noGrp="1"/>
          </p:cNvSpPr>
          <p:nvPr>
            <p:ph type="sldNum" sz="quarter" idx="12"/>
          </p:nvPr>
        </p:nvSpPr>
        <p:spPr/>
        <p:txBody>
          <a:bodyPr/>
          <a:lstStyle/>
          <a:p>
            <a:fld id="{92D991C5-A440-4FEB-9835-A0DFE9D20E97}" type="slidenum">
              <a:rPr lang="es-PE" smtClean="0"/>
              <a:t>9</a:t>
            </a:fld>
            <a:endParaRPr lang="es-PE"/>
          </a:p>
        </p:txBody>
      </p:sp>
    </p:spTree>
    <p:extLst>
      <p:ext uri="{BB962C8B-B14F-4D97-AF65-F5344CB8AC3E}">
        <p14:creationId xmlns:p14="http://schemas.microsoft.com/office/powerpoint/2010/main" val="1130921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TotalTime>
  <Words>7250</Words>
  <Application>Microsoft Office PowerPoint</Application>
  <PresentationFormat>Panorámica</PresentationFormat>
  <Paragraphs>706</Paragraphs>
  <Slides>61</Slides>
  <Notes>9</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61</vt:i4>
      </vt:variant>
    </vt:vector>
  </HeadingPairs>
  <TitlesOfParts>
    <vt:vector size="73" baseType="lpstr">
      <vt:lpstr>Arial</vt:lpstr>
      <vt:lpstr>Calibri</vt:lpstr>
      <vt:lpstr>Calibri Light</vt:lpstr>
      <vt:lpstr>Cambria Math</vt:lpstr>
      <vt:lpstr>Mediascape OSD Icon</vt:lpstr>
      <vt:lpstr>Monotype Sorts</vt:lpstr>
      <vt:lpstr>Open Sans</vt:lpstr>
      <vt:lpstr>Prompt</vt:lpstr>
      <vt:lpstr>Times New Roman</vt:lpstr>
      <vt:lpstr>Wingdings</vt:lpstr>
      <vt:lpstr>Wingdings 2</vt:lpstr>
      <vt:lpstr>Tema de Office</vt:lpstr>
      <vt:lpstr>Presentación de PowerPoint</vt:lpstr>
      <vt:lpstr>Presentación de PowerPoint</vt:lpstr>
      <vt:lpstr>Módulo 4</vt:lpstr>
      <vt:lpstr>Índice</vt:lpstr>
      <vt:lpstr>INTRODUCCIÓN</vt:lpstr>
      <vt:lpstr>4.1. CONCEPTOS FINANCIEROS CLAVES  EN LA INDUSTRIA MINERA </vt:lpstr>
      <vt:lpstr>4.2. OBJETIVOS DE SISTEMA DE COSTOS</vt:lpstr>
      <vt:lpstr>4.3. APLICACIONES DE LOS COSTOS</vt:lpstr>
      <vt:lpstr>4.4. FACTORES QUE AFECTAN EL COSTO</vt:lpstr>
      <vt:lpstr>4.5. ESTRUCTURA DE COSTOS EN MINERÍA</vt:lpstr>
      <vt:lpstr>Presentación de PowerPoint</vt:lpstr>
      <vt:lpstr>Presentación de PowerPoint</vt:lpstr>
      <vt:lpstr>4.6. CLASIFICACIÓN DE COSTOS PARA LA PERFORACIÓN Y VOLADURA</vt:lpstr>
      <vt:lpstr>4.7. ENFOQUES Y ELEMENTOS QUE INTERVIENEN EN LOS COSTOS DE PERFORACION Y VOLADURA</vt:lpstr>
      <vt:lpstr>4.8. ANÁLISIS DE COSTO PARA TOMA DE DESICIONES EN PERFORACIÓN Y VOLADURA</vt:lpstr>
      <vt:lpstr>4.9. EXTRUCTURA COSTO DE PERFORACIÓN</vt:lpstr>
      <vt:lpstr>Presentación de PowerPoint</vt:lpstr>
      <vt:lpstr>Presentación de PowerPoint</vt:lpstr>
      <vt:lpstr>Presentación de PowerPoint</vt:lpstr>
      <vt:lpstr>Presentación de PowerPoint</vt:lpstr>
      <vt:lpstr>COSTOS DE PERFORACIÓN Y VOLADURA EN MINERIA SUBTERRANEA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4.10. GESTIÓN DE COSTOS DE VOLADURA</vt:lpstr>
      <vt:lpstr>4.11. ESTRUCTURA DE COSTO DE VOLADURA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Santiago L. Robert</cp:lastModifiedBy>
  <cp:revision>39</cp:revision>
  <dcterms:created xsi:type="dcterms:W3CDTF">2022-04-19T18:02:09Z</dcterms:created>
  <dcterms:modified xsi:type="dcterms:W3CDTF">2025-02-23T20:35:11Z</dcterms:modified>
</cp:coreProperties>
</file>